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68" r:id="rId2"/>
    <p:sldId id="258" r:id="rId3"/>
    <p:sldId id="259" r:id="rId4"/>
    <p:sldId id="260" r:id="rId5"/>
    <p:sldId id="269" r:id="rId6"/>
    <p:sldId id="271" r:id="rId7"/>
    <p:sldId id="261" r:id="rId8"/>
    <p:sldId id="273" r:id="rId9"/>
    <p:sldId id="265" r:id="rId10"/>
    <p:sldId id="262" r:id="rId11"/>
    <p:sldId id="263" r:id="rId12"/>
    <p:sldId id="270" r:id="rId13"/>
    <p:sldId id="27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2" d="100"/>
          <a:sy n="82" d="100"/>
        </p:scale>
        <p:origin x="720" y="82"/>
      </p:cViewPr>
      <p:guideLst>
        <p:guide orient="horz" pos="2160"/>
        <p:guide pos="3840"/>
      </p:guideLst>
    </p:cSldViewPr>
  </p:slideViewPr>
  <p:notesTextViewPr>
    <p:cViewPr>
      <p:scale>
        <a:sx n="1" d="1"/>
        <a:sy n="1" d="1"/>
      </p:scale>
      <p:origin x="0" y="0"/>
    </p:cViewPr>
  </p:notesTextViewPr>
  <p:notesViewPr>
    <p:cSldViewPr snapToGrid="0" showGuides="1">
      <p:cViewPr varScale="1">
        <p:scale>
          <a:sx n="95" d="100"/>
          <a:sy n="95" d="100"/>
        </p:scale>
        <p:origin x="358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0926658315437844"/>
          <c:y val="0.35421869141357332"/>
          <c:w val="0.63770311381531852"/>
          <c:h val="0.57133787964004501"/>
        </c:manualLayout>
      </c:layout>
      <c:barChart>
        <c:barDir val="col"/>
        <c:grouping val="clustered"/>
        <c:varyColors val="0"/>
        <c:dLbls>
          <c:showLegendKey val="0"/>
          <c:showVal val="0"/>
          <c:showCatName val="0"/>
          <c:showSerName val="0"/>
          <c:showPercent val="0"/>
          <c:showBubbleSize val="0"/>
        </c:dLbls>
        <c:gapWidth val="100"/>
        <c:overlap val="-24"/>
        <c:axId val="41099240"/>
        <c:axId val="41100416"/>
      </c:barChart>
      <c:catAx>
        <c:axId val="41099240"/>
        <c:scaling>
          <c:orientation val="minMax"/>
        </c:scaling>
        <c:delete val="1"/>
        <c:axPos val="b"/>
        <c:numFmt formatCode="General" sourceLinked="1"/>
        <c:majorTickMark val="none"/>
        <c:minorTickMark val="none"/>
        <c:tickLblPos val="nextTo"/>
        <c:crossAx val="41100416"/>
        <c:crosses val="autoZero"/>
        <c:auto val="1"/>
        <c:lblAlgn val="ctr"/>
        <c:lblOffset val="100"/>
        <c:noMultiLvlLbl val="0"/>
      </c:catAx>
      <c:valAx>
        <c:axId val="41100416"/>
        <c:scaling>
          <c:orientation val="minMax"/>
        </c:scaling>
        <c:delete val="1"/>
        <c:axPos val="l"/>
        <c:numFmt formatCode="General" sourceLinked="1"/>
        <c:majorTickMark val="none"/>
        <c:minorTickMark val="none"/>
        <c:tickLblPos val="nextTo"/>
        <c:crossAx val="41099240"/>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diagrams/_rels/data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image" Target="../media/image10.png"/></Relationships>
</file>

<file path=ppt/diagrams/_rels/data4.xml.rels><?xml version="1.0" encoding="UTF-8" standalone="yes"?>
<Relationships xmlns="http://schemas.openxmlformats.org/package/2006/relationships"><Relationship Id="rId1" Type="http://schemas.openxmlformats.org/officeDocument/2006/relationships/image" Target="../media/image13.png"/></Relationships>
</file>

<file path=ppt/diagrams/_rels/data6.xml.rels><?xml version="1.0" encoding="UTF-8" standalone="yes"?>
<Relationships xmlns="http://schemas.openxmlformats.org/package/2006/relationships"><Relationship Id="rId2" Type="http://schemas.openxmlformats.org/officeDocument/2006/relationships/hyperlink" Target="https://www.techtarget.com/searchbusinessanalytics/definition/operational-efficiency" TargetMode="External"/><Relationship Id="rId1" Type="http://schemas.openxmlformats.org/officeDocument/2006/relationships/hyperlink" Target="https://www.techtarget.com/searchdatamanagement/definition/data-quality" TargetMode="External"/></Relationships>
</file>

<file path=ppt/diagrams/_rels/data8.xml.rels><?xml version="1.0" encoding="UTF-8" standalone="yes"?>
<Relationships xmlns="http://schemas.openxmlformats.org/package/2006/relationships"><Relationship Id="rId1" Type="http://schemas.openxmlformats.org/officeDocument/2006/relationships/hyperlink" Target="https://www.techtarget.com/searchitoperations/definition/legacy-application" TargetMode="External"/></Relationships>
</file>

<file path=ppt/diagrams/_rels/data9.xml.rels><?xml version="1.0" encoding="UTF-8" standalone="yes"?>
<Relationships xmlns="http://schemas.openxmlformats.org/package/2006/relationships"><Relationship Id="rId3" Type="http://schemas.openxmlformats.org/officeDocument/2006/relationships/hyperlink" Target="https://www.techtarget.com/searchcio/definition/data-privacy-information-privacy" TargetMode="External"/><Relationship Id="rId2" Type="http://schemas.openxmlformats.org/officeDocument/2006/relationships/hyperlink" Target="https://www.techtarget.com/searchsecurity/Data-security-guide-Everything-you-need-to-know" TargetMode="External"/><Relationship Id="rId1" Type="http://schemas.openxmlformats.org/officeDocument/2006/relationships/hyperlink" Target="https://www.techtarget.com/searchdatacenter/definition/scalability"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1" Type="http://schemas.openxmlformats.org/officeDocument/2006/relationships/image" Target="../media/image13.png"/></Relationships>
</file>

<file path=ppt/diagrams/_rels/drawing6.xml.rels><?xml version="1.0" encoding="UTF-8" standalone="yes"?>
<Relationships xmlns="http://schemas.openxmlformats.org/package/2006/relationships"><Relationship Id="rId2" Type="http://schemas.openxmlformats.org/officeDocument/2006/relationships/hyperlink" Target="https://www.techtarget.com/searchbusinessanalytics/definition/operational-efficiency" TargetMode="External"/><Relationship Id="rId1" Type="http://schemas.openxmlformats.org/officeDocument/2006/relationships/hyperlink" Target="https://www.techtarget.com/searchdatamanagement/definition/data-quality" TargetMode="External"/></Relationships>
</file>

<file path=ppt/diagrams/_rels/drawing8.xml.rels><?xml version="1.0" encoding="UTF-8" standalone="yes"?>
<Relationships xmlns="http://schemas.openxmlformats.org/package/2006/relationships"><Relationship Id="rId1" Type="http://schemas.openxmlformats.org/officeDocument/2006/relationships/hyperlink" Target="https://www.techtarget.com/searchitoperations/definition/legacy-application" TargetMode="External"/></Relationships>
</file>

<file path=ppt/diagrams/_rels/drawing9.xml.rels><?xml version="1.0" encoding="UTF-8" standalone="yes"?>
<Relationships xmlns="http://schemas.openxmlformats.org/package/2006/relationships"><Relationship Id="rId3" Type="http://schemas.openxmlformats.org/officeDocument/2006/relationships/hyperlink" Target="https://www.techtarget.com/searchcio/definition/data-privacy-information-privacy" TargetMode="External"/><Relationship Id="rId2" Type="http://schemas.openxmlformats.org/officeDocument/2006/relationships/hyperlink" Target="https://www.techtarget.com/searchsecurity/Data-security-guide-Everything-you-need-to-know" TargetMode="External"/><Relationship Id="rId1" Type="http://schemas.openxmlformats.org/officeDocument/2006/relationships/hyperlink" Target="https://www.techtarget.com/searchdatacenter/definition/scalability"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574304-D973-47F9-9D99-F4F26A4136E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361F53E9-C294-437F-BF31-7A83D06BE105}">
      <dgm:prSet/>
      <dgm:spPr/>
      <dgm:t>
        <a:bodyPr/>
        <a:lstStyle/>
        <a:p>
          <a:r>
            <a:rPr lang="en-US" b="0" i="0" baseline="0"/>
            <a:t>Enterprise Application Integration (EAI) is like connecting different parts of a big company's computer systems so they can all talk to each other smoothly. Imagine a company where each department has its own computer system for things like accounting, sales, and inventory. These systems often use different languages or formats to store information. EAI is like a translator that helps these systems understand each other and share information seamlessly. It ensures that data can flow between different applications without any hiccups, making the whole company work more efficiently.</a:t>
          </a:r>
          <a:endParaRPr lang="en-IN"/>
        </a:p>
      </dgm:t>
    </dgm:pt>
    <dgm:pt modelId="{8864201D-2CE4-4A8B-8FDC-5EBF11DA33C0}" type="parTrans" cxnId="{41C47755-B289-4530-AF19-DFAB9EB53B1B}">
      <dgm:prSet/>
      <dgm:spPr/>
      <dgm:t>
        <a:bodyPr/>
        <a:lstStyle/>
        <a:p>
          <a:endParaRPr lang="en-IN"/>
        </a:p>
      </dgm:t>
    </dgm:pt>
    <dgm:pt modelId="{66C14A24-2D46-41DA-AC62-AAAFE75900F1}" type="sibTrans" cxnId="{41C47755-B289-4530-AF19-DFAB9EB53B1B}">
      <dgm:prSet/>
      <dgm:spPr/>
      <dgm:t>
        <a:bodyPr/>
        <a:lstStyle/>
        <a:p>
          <a:endParaRPr lang="en-IN"/>
        </a:p>
      </dgm:t>
    </dgm:pt>
    <dgm:pt modelId="{17ED106B-8E47-4022-B11B-419D5850BFD7}" type="pres">
      <dgm:prSet presAssocID="{36574304-D973-47F9-9D99-F4F26A4136EC}" presName="linear" presStyleCnt="0">
        <dgm:presLayoutVars>
          <dgm:animLvl val="lvl"/>
          <dgm:resizeHandles val="exact"/>
        </dgm:presLayoutVars>
      </dgm:prSet>
      <dgm:spPr/>
    </dgm:pt>
    <dgm:pt modelId="{B98F3947-77FB-4183-BE0B-6789CF60E527}" type="pres">
      <dgm:prSet presAssocID="{361F53E9-C294-437F-BF31-7A83D06BE105}" presName="parentText" presStyleLbl="node1" presStyleIdx="0" presStyleCnt="1">
        <dgm:presLayoutVars>
          <dgm:chMax val="0"/>
          <dgm:bulletEnabled val="1"/>
        </dgm:presLayoutVars>
      </dgm:prSet>
      <dgm:spPr/>
    </dgm:pt>
  </dgm:ptLst>
  <dgm:cxnLst>
    <dgm:cxn modelId="{1B58975D-2644-48E8-9231-639732FD9B02}" type="presOf" srcId="{36574304-D973-47F9-9D99-F4F26A4136EC}" destId="{17ED106B-8E47-4022-B11B-419D5850BFD7}" srcOrd="0" destOrd="0" presId="urn:microsoft.com/office/officeart/2005/8/layout/vList2"/>
    <dgm:cxn modelId="{41C47755-B289-4530-AF19-DFAB9EB53B1B}" srcId="{36574304-D973-47F9-9D99-F4F26A4136EC}" destId="{361F53E9-C294-437F-BF31-7A83D06BE105}" srcOrd="0" destOrd="0" parTransId="{8864201D-2CE4-4A8B-8FDC-5EBF11DA33C0}" sibTransId="{66C14A24-2D46-41DA-AC62-AAAFE75900F1}"/>
    <dgm:cxn modelId="{6B19ECE6-0E7D-4C1B-9DC1-00920C895439}" type="presOf" srcId="{361F53E9-C294-437F-BF31-7A83D06BE105}" destId="{B98F3947-77FB-4183-BE0B-6789CF60E527}" srcOrd="0" destOrd="0" presId="urn:microsoft.com/office/officeart/2005/8/layout/vList2"/>
    <dgm:cxn modelId="{9859D073-3DDA-4A81-82AF-0B0EFCEAD74A}" type="presParOf" srcId="{17ED106B-8E47-4022-B11B-419D5850BFD7}" destId="{B98F3947-77FB-4183-BE0B-6789CF60E52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BF441E-56CB-4065-9D04-B51AABC8F5E9}"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IN"/>
        </a:p>
      </dgm:t>
    </dgm:pt>
    <dgm:pt modelId="{89732F0B-9BC3-41A9-87B9-DB638575D9E4}">
      <dgm:prSet/>
      <dgm:spPr/>
      <dgm:t>
        <a:bodyPr/>
        <a:lstStyle/>
        <a:p>
          <a:pPr>
            <a:buFont typeface="Arial" panose="020B0604020202020204" pitchFamily="34" charset="0"/>
            <a:buChar char="•"/>
          </a:pPr>
          <a:r>
            <a:rPr lang="en-US" b="1" i="0" dirty="0"/>
            <a:t>Data integration.</a:t>
          </a:r>
          <a:r>
            <a:rPr lang="en-US" b="0" i="0" dirty="0"/>
            <a:t> The EAI platform integrates data to facilitate communications and improve data quality. As part of this process, the platform removes duplicate data, formats the data where necessary, and transforms the data in other ways to ensure consistency between applications and to reduce errors and other data issues. The platform also synchronizes data stores and keeps them up to date with changes.</a:t>
          </a:r>
          <a:endParaRPr lang="en-IN" dirty="0"/>
        </a:p>
      </dgm:t>
    </dgm:pt>
    <dgm:pt modelId="{962D9106-6388-48A7-976D-A203BFF48165}" type="parTrans" cxnId="{9CE626CD-5206-4E27-922B-0B7917A09E8D}">
      <dgm:prSet/>
      <dgm:spPr/>
      <dgm:t>
        <a:bodyPr/>
        <a:lstStyle/>
        <a:p>
          <a:endParaRPr lang="en-IN"/>
        </a:p>
      </dgm:t>
    </dgm:pt>
    <dgm:pt modelId="{A161FFD2-FE52-4C48-B1C4-0D9BEDFB5FB5}" type="sibTrans" cxnId="{9CE626CD-5206-4E27-922B-0B7917A09E8D}">
      <dgm:prSet/>
      <dgm:spPr/>
      <dgm:t>
        <a:bodyPr/>
        <a:lstStyle/>
        <a:p>
          <a:endParaRPr lang="en-IN"/>
        </a:p>
      </dgm:t>
    </dgm:pt>
    <dgm:pt modelId="{E9DA5361-B00C-4684-973F-E3515F54BF5A}">
      <dgm:prSet/>
      <dgm:spPr/>
      <dgm:t>
        <a:bodyPr/>
        <a:lstStyle/>
        <a:p>
          <a:pPr>
            <a:buFont typeface="Arial" panose="020B0604020202020204" pitchFamily="34" charset="0"/>
            <a:buChar char="•"/>
          </a:pPr>
          <a:r>
            <a:rPr lang="en-US" b="1" i="0" dirty="0"/>
            <a:t>Workflow integration.</a:t>
          </a:r>
          <a:r>
            <a:rPr lang="en-US" b="0" i="0" dirty="0"/>
            <a:t> An EAI platform often includes tools for enabling the applications and services to work together. This can increase productivity by making common tasks easier to perform. For example, onboarding an employee might require human resources to update payroll systems, personnel records, floor plans, door access controls and IT resources. With EAI, these different tasks can be performed as a single workflow instead of separate operations.</a:t>
          </a:r>
          <a:endParaRPr lang="en-IN" dirty="0"/>
        </a:p>
      </dgm:t>
    </dgm:pt>
    <dgm:pt modelId="{62A96802-1B32-49A9-A405-85F4EB43D812}" type="parTrans" cxnId="{D8D0FC2C-A50F-42FC-8881-C599C874CC11}">
      <dgm:prSet/>
      <dgm:spPr/>
      <dgm:t>
        <a:bodyPr/>
        <a:lstStyle/>
        <a:p>
          <a:endParaRPr lang="en-IN"/>
        </a:p>
      </dgm:t>
    </dgm:pt>
    <dgm:pt modelId="{70C86E29-18ED-422D-91B0-B07E7876241D}" type="sibTrans" cxnId="{D8D0FC2C-A50F-42FC-8881-C599C874CC11}">
      <dgm:prSet/>
      <dgm:spPr/>
      <dgm:t>
        <a:bodyPr/>
        <a:lstStyle/>
        <a:p>
          <a:endParaRPr lang="en-IN"/>
        </a:p>
      </dgm:t>
    </dgm:pt>
    <dgm:pt modelId="{9D6968E4-FD9E-41A8-A8B8-A1B40736ED69}">
      <dgm:prSet/>
      <dgm:spPr/>
      <dgm:t>
        <a:bodyPr/>
        <a:lstStyle/>
        <a:p>
          <a:pPr>
            <a:buFont typeface="Arial" panose="020B0604020202020204" pitchFamily="34" charset="0"/>
            <a:buChar char="•"/>
          </a:pPr>
          <a:r>
            <a:rPr lang="en-US" b="1" i="0" dirty="0"/>
            <a:t>Interface integration.</a:t>
          </a:r>
          <a:r>
            <a:rPr lang="en-US" b="0" i="0" dirty="0"/>
            <a:t> An EAI platform provides a single interface that enables users to connect with the applications, services, databases and other systems integrated into the platform. In this way, users don't have to negotiate the individual interfaces available to each system. The challenge with a single interface, however, is that even a minor change to an application or service can potentially impact the interface's functionality.</a:t>
          </a:r>
          <a:endParaRPr lang="en-IN" dirty="0"/>
        </a:p>
      </dgm:t>
    </dgm:pt>
    <dgm:pt modelId="{907DE3CA-2845-40D1-A2CB-18EDD6FD6FE0}" type="parTrans" cxnId="{12DC2FEF-7C62-48B0-ADE7-923E1FC92525}">
      <dgm:prSet/>
      <dgm:spPr/>
      <dgm:t>
        <a:bodyPr/>
        <a:lstStyle/>
        <a:p>
          <a:endParaRPr lang="en-IN"/>
        </a:p>
      </dgm:t>
    </dgm:pt>
    <dgm:pt modelId="{0F688C0C-3316-42A9-A30F-72A01A68DEEA}" type="sibTrans" cxnId="{12DC2FEF-7C62-48B0-ADE7-923E1FC92525}">
      <dgm:prSet/>
      <dgm:spPr/>
      <dgm:t>
        <a:bodyPr/>
        <a:lstStyle/>
        <a:p>
          <a:endParaRPr lang="en-IN"/>
        </a:p>
      </dgm:t>
    </dgm:pt>
    <dgm:pt modelId="{2D659B34-DD3C-4178-B6AA-647B6A147D6C}" type="pres">
      <dgm:prSet presAssocID="{6DBF441E-56CB-4065-9D04-B51AABC8F5E9}" presName="linear" presStyleCnt="0">
        <dgm:presLayoutVars>
          <dgm:dir/>
          <dgm:resizeHandles val="exact"/>
        </dgm:presLayoutVars>
      </dgm:prSet>
      <dgm:spPr/>
    </dgm:pt>
    <dgm:pt modelId="{07172AF3-189D-49E3-8256-E1250F39AA67}" type="pres">
      <dgm:prSet presAssocID="{89732F0B-9BC3-41A9-87B9-DB638575D9E4}" presName="comp" presStyleCnt="0"/>
      <dgm:spPr/>
    </dgm:pt>
    <dgm:pt modelId="{E16C5159-4DCB-4CC9-9C67-B55022749474}" type="pres">
      <dgm:prSet presAssocID="{89732F0B-9BC3-41A9-87B9-DB638575D9E4}" presName="box" presStyleLbl="node1" presStyleIdx="0" presStyleCnt="3"/>
      <dgm:spPr/>
    </dgm:pt>
    <dgm:pt modelId="{2306ABD4-7FF7-4835-A5E3-1D0F1E7C246A}" type="pres">
      <dgm:prSet presAssocID="{89732F0B-9BC3-41A9-87B9-DB638575D9E4}" presName="img" presStyleLbl="fgImgPlace1" presStyleIdx="0" presStyleCnt="3" custScaleX="100649" custScaleY="99603"/>
      <dgm:spPr>
        <a:blipFill>
          <a:blip xmlns:r="http://schemas.openxmlformats.org/officeDocument/2006/relationships" r:embed="rId1">
            <a:extLst>
              <a:ext uri="{28A0092B-C50C-407E-A947-70E740481C1C}">
                <a14:useLocalDpi xmlns:a14="http://schemas.microsoft.com/office/drawing/2010/main" val="0"/>
              </a:ext>
            </a:extLst>
          </a:blip>
          <a:srcRect/>
          <a:stretch>
            <a:fillRect t="-36000" b="-36000"/>
          </a:stretch>
        </a:blipFill>
      </dgm:spPr>
    </dgm:pt>
    <dgm:pt modelId="{1C5799BA-FD6E-48B9-8359-66C7C9BCFA3E}" type="pres">
      <dgm:prSet presAssocID="{89732F0B-9BC3-41A9-87B9-DB638575D9E4}" presName="text" presStyleLbl="node1" presStyleIdx="0" presStyleCnt="3">
        <dgm:presLayoutVars>
          <dgm:bulletEnabled val="1"/>
        </dgm:presLayoutVars>
      </dgm:prSet>
      <dgm:spPr/>
    </dgm:pt>
    <dgm:pt modelId="{6EB94A52-AE75-46E7-89B3-7462C10DA0AB}" type="pres">
      <dgm:prSet presAssocID="{A161FFD2-FE52-4C48-B1C4-0D9BEDFB5FB5}" presName="spacer" presStyleCnt="0"/>
      <dgm:spPr/>
    </dgm:pt>
    <dgm:pt modelId="{48773B4A-1C62-422D-85E0-14EC47D65993}" type="pres">
      <dgm:prSet presAssocID="{E9DA5361-B00C-4684-973F-E3515F54BF5A}" presName="comp" presStyleCnt="0"/>
      <dgm:spPr/>
    </dgm:pt>
    <dgm:pt modelId="{1AFE6E23-DAFE-45FA-A8E9-4D55A67BE84C}" type="pres">
      <dgm:prSet presAssocID="{E9DA5361-B00C-4684-973F-E3515F54BF5A}" presName="box" presStyleLbl="node1" presStyleIdx="1" presStyleCnt="3"/>
      <dgm:spPr/>
    </dgm:pt>
    <dgm:pt modelId="{A255C7A4-8F86-490A-A5AD-C7076350825F}" type="pres">
      <dgm:prSet presAssocID="{E9DA5361-B00C-4684-973F-E3515F54BF5A}" presName="img" presStyleLbl="fgImgPlace1" presStyleIdx="1" presStyleCnt="3" custScaleX="98913" custScaleY="99603"/>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D50A25CA-FF7D-4138-9A8A-131808E5D984}" type="pres">
      <dgm:prSet presAssocID="{E9DA5361-B00C-4684-973F-E3515F54BF5A}" presName="text" presStyleLbl="node1" presStyleIdx="1" presStyleCnt="3">
        <dgm:presLayoutVars>
          <dgm:bulletEnabled val="1"/>
        </dgm:presLayoutVars>
      </dgm:prSet>
      <dgm:spPr/>
    </dgm:pt>
    <dgm:pt modelId="{73179E7E-93BC-4755-8AC6-1DE76605091F}" type="pres">
      <dgm:prSet presAssocID="{70C86E29-18ED-422D-91B0-B07E7876241D}" presName="spacer" presStyleCnt="0"/>
      <dgm:spPr/>
    </dgm:pt>
    <dgm:pt modelId="{D1C1EA84-E28E-43E8-9131-FCDBE0ED4BCC}" type="pres">
      <dgm:prSet presAssocID="{9D6968E4-FD9E-41A8-A8B8-A1B40736ED69}" presName="comp" presStyleCnt="0"/>
      <dgm:spPr/>
    </dgm:pt>
    <dgm:pt modelId="{27EFC8A9-3A92-4167-BBC0-EC8BA61E4B5F}" type="pres">
      <dgm:prSet presAssocID="{9D6968E4-FD9E-41A8-A8B8-A1B40736ED69}" presName="box" presStyleLbl="node1" presStyleIdx="2" presStyleCnt="3"/>
      <dgm:spPr/>
    </dgm:pt>
    <dgm:pt modelId="{A28532DC-22E3-4974-A5EE-D950B839DDEC}" type="pres">
      <dgm:prSet presAssocID="{9D6968E4-FD9E-41A8-A8B8-A1B40736ED69}" presName="img"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1000" b="-1000"/>
          </a:stretch>
        </a:blipFill>
      </dgm:spPr>
    </dgm:pt>
    <dgm:pt modelId="{D224009B-0332-4799-ABC1-565093744709}" type="pres">
      <dgm:prSet presAssocID="{9D6968E4-FD9E-41A8-A8B8-A1B40736ED69}" presName="text" presStyleLbl="node1" presStyleIdx="2" presStyleCnt="3">
        <dgm:presLayoutVars>
          <dgm:bulletEnabled val="1"/>
        </dgm:presLayoutVars>
      </dgm:prSet>
      <dgm:spPr/>
    </dgm:pt>
  </dgm:ptLst>
  <dgm:cxnLst>
    <dgm:cxn modelId="{9C269323-9FD2-42D2-9793-622E9340E074}" type="presOf" srcId="{6DBF441E-56CB-4065-9D04-B51AABC8F5E9}" destId="{2D659B34-DD3C-4178-B6AA-647B6A147D6C}" srcOrd="0" destOrd="0" presId="urn:microsoft.com/office/officeart/2005/8/layout/vList4"/>
    <dgm:cxn modelId="{19456324-BF56-4E74-BCF4-B76C73E6E52F}" type="presOf" srcId="{89732F0B-9BC3-41A9-87B9-DB638575D9E4}" destId="{E16C5159-4DCB-4CC9-9C67-B55022749474}" srcOrd="0" destOrd="0" presId="urn:microsoft.com/office/officeart/2005/8/layout/vList4"/>
    <dgm:cxn modelId="{D8D0FC2C-A50F-42FC-8881-C599C874CC11}" srcId="{6DBF441E-56CB-4065-9D04-B51AABC8F5E9}" destId="{E9DA5361-B00C-4684-973F-E3515F54BF5A}" srcOrd="1" destOrd="0" parTransId="{62A96802-1B32-49A9-A405-85F4EB43D812}" sibTransId="{70C86E29-18ED-422D-91B0-B07E7876241D}"/>
    <dgm:cxn modelId="{18331B36-0E13-4FF3-9FA3-942C7E02051E}" type="presOf" srcId="{9D6968E4-FD9E-41A8-A8B8-A1B40736ED69}" destId="{D224009B-0332-4799-ABC1-565093744709}" srcOrd="1" destOrd="0" presId="urn:microsoft.com/office/officeart/2005/8/layout/vList4"/>
    <dgm:cxn modelId="{33D8575D-A734-41A9-8EDE-E0523A316CE4}" type="presOf" srcId="{E9DA5361-B00C-4684-973F-E3515F54BF5A}" destId="{1AFE6E23-DAFE-45FA-A8E9-4D55A67BE84C}" srcOrd="0" destOrd="0" presId="urn:microsoft.com/office/officeart/2005/8/layout/vList4"/>
    <dgm:cxn modelId="{74544891-9D93-4ECC-B6DF-E3EA026F38DA}" type="presOf" srcId="{89732F0B-9BC3-41A9-87B9-DB638575D9E4}" destId="{1C5799BA-FD6E-48B9-8359-66C7C9BCFA3E}" srcOrd="1" destOrd="0" presId="urn:microsoft.com/office/officeart/2005/8/layout/vList4"/>
    <dgm:cxn modelId="{37D633B0-5F07-4B91-AEC4-4D20F6BF071A}" type="presOf" srcId="{9D6968E4-FD9E-41A8-A8B8-A1B40736ED69}" destId="{27EFC8A9-3A92-4167-BBC0-EC8BA61E4B5F}" srcOrd="0" destOrd="0" presId="urn:microsoft.com/office/officeart/2005/8/layout/vList4"/>
    <dgm:cxn modelId="{A4CC2ACC-DCA2-4406-B626-251C9CECF0AA}" type="presOf" srcId="{E9DA5361-B00C-4684-973F-E3515F54BF5A}" destId="{D50A25CA-FF7D-4138-9A8A-131808E5D984}" srcOrd="1" destOrd="0" presId="urn:microsoft.com/office/officeart/2005/8/layout/vList4"/>
    <dgm:cxn modelId="{9CE626CD-5206-4E27-922B-0B7917A09E8D}" srcId="{6DBF441E-56CB-4065-9D04-B51AABC8F5E9}" destId="{89732F0B-9BC3-41A9-87B9-DB638575D9E4}" srcOrd="0" destOrd="0" parTransId="{962D9106-6388-48A7-976D-A203BFF48165}" sibTransId="{A161FFD2-FE52-4C48-B1C4-0D9BEDFB5FB5}"/>
    <dgm:cxn modelId="{12DC2FEF-7C62-48B0-ADE7-923E1FC92525}" srcId="{6DBF441E-56CB-4065-9D04-B51AABC8F5E9}" destId="{9D6968E4-FD9E-41A8-A8B8-A1B40736ED69}" srcOrd="2" destOrd="0" parTransId="{907DE3CA-2845-40D1-A2CB-18EDD6FD6FE0}" sibTransId="{0F688C0C-3316-42A9-A30F-72A01A68DEEA}"/>
    <dgm:cxn modelId="{0E29C1B2-206F-46E9-8DE7-8B9AE46DC14C}" type="presParOf" srcId="{2D659B34-DD3C-4178-B6AA-647B6A147D6C}" destId="{07172AF3-189D-49E3-8256-E1250F39AA67}" srcOrd="0" destOrd="0" presId="urn:microsoft.com/office/officeart/2005/8/layout/vList4"/>
    <dgm:cxn modelId="{4880ABD6-E96B-4EBB-BC8A-CEF111973E58}" type="presParOf" srcId="{07172AF3-189D-49E3-8256-E1250F39AA67}" destId="{E16C5159-4DCB-4CC9-9C67-B55022749474}" srcOrd="0" destOrd="0" presId="urn:microsoft.com/office/officeart/2005/8/layout/vList4"/>
    <dgm:cxn modelId="{07F06873-1115-4FA3-B109-12FB7FA60EA7}" type="presParOf" srcId="{07172AF3-189D-49E3-8256-E1250F39AA67}" destId="{2306ABD4-7FF7-4835-A5E3-1D0F1E7C246A}" srcOrd="1" destOrd="0" presId="urn:microsoft.com/office/officeart/2005/8/layout/vList4"/>
    <dgm:cxn modelId="{6415A24E-2EF2-4C03-8F73-5BA85A21276A}" type="presParOf" srcId="{07172AF3-189D-49E3-8256-E1250F39AA67}" destId="{1C5799BA-FD6E-48B9-8359-66C7C9BCFA3E}" srcOrd="2" destOrd="0" presId="urn:microsoft.com/office/officeart/2005/8/layout/vList4"/>
    <dgm:cxn modelId="{422C50DA-2876-42AC-B7AA-09FB30AE7DDB}" type="presParOf" srcId="{2D659B34-DD3C-4178-B6AA-647B6A147D6C}" destId="{6EB94A52-AE75-46E7-89B3-7462C10DA0AB}" srcOrd="1" destOrd="0" presId="urn:microsoft.com/office/officeart/2005/8/layout/vList4"/>
    <dgm:cxn modelId="{AFF42B44-091B-4D79-83B2-E57DF19D7584}" type="presParOf" srcId="{2D659B34-DD3C-4178-B6AA-647B6A147D6C}" destId="{48773B4A-1C62-422D-85E0-14EC47D65993}" srcOrd="2" destOrd="0" presId="urn:microsoft.com/office/officeart/2005/8/layout/vList4"/>
    <dgm:cxn modelId="{0B4F9659-65C2-44F5-93BF-A71B6DB7E320}" type="presParOf" srcId="{48773B4A-1C62-422D-85E0-14EC47D65993}" destId="{1AFE6E23-DAFE-45FA-A8E9-4D55A67BE84C}" srcOrd="0" destOrd="0" presId="urn:microsoft.com/office/officeart/2005/8/layout/vList4"/>
    <dgm:cxn modelId="{116C26DD-D16C-4F70-963B-815F12829B06}" type="presParOf" srcId="{48773B4A-1C62-422D-85E0-14EC47D65993}" destId="{A255C7A4-8F86-490A-A5AD-C7076350825F}" srcOrd="1" destOrd="0" presId="urn:microsoft.com/office/officeart/2005/8/layout/vList4"/>
    <dgm:cxn modelId="{04280963-61D1-4371-835F-93286AF937F7}" type="presParOf" srcId="{48773B4A-1C62-422D-85E0-14EC47D65993}" destId="{D50A25CA-FF7D-4138-9A8A-131808E5D984}" srcOrd="2" destOrd="0" presId="urn:microsoft.com/office/officeart/2005/8/layout/vList4"/>
    <dgm:cxn modelId="{DB570B3D-FCE7-4A38-9F78-914363E0578B}" type="presParOf" srcId="{2D659B34-DD3C-4178-B6AA-647B6A147D6C}" destId="{73179E7E-93BC-4755-8AC6-1DE76605091F}" srcOrd="3" destOrd="0" presId="urn:microsoft.com/office/officeart/2005/8/layout/vList4"/>
    <dgm:cxn modelId="{AE284218-693B-4D08-82E3-E2B6B7E7F84D}" type="presParOf" srcId="{2D659B34-DD3C-4178-B6AA-647B6A147D6C}" destId="{D1C1EA84-E28E-43E8-9131-FCDBE0ED4BCC}" srcOrd="4" destOrd="0" presId="urn:microsoft.com/office/officeart/2005/8/layout/vList4"/>
    <dgm:cxn modelId="{8635EE5E-CCAD-47C5-A888-2774F9F1EC23}" type="presParOf" srcId="{D1C1EA84-E28E-43E8-9131-FCDBE0ED4BCC}" destId="{27EFC8A9-3A92-4167-BBC0-EC8BA61E4B5F}" srcOrd="0" destOrd="0" presId="urn:microsoft.com/office/officeart/2005/8/layout/vList4"/>
    <dgm:cxn modelId="{3B9DD417-7ACB-4416-A8D5-7B069AC7F430}" type="presParOf" srcId="{D1C1EA84-E28E-43E8-9131-FCDBE0ED4BCC}" destId="{A28532DC-22E3-4974-A5EE-D950B839DDEC}" srcOrd="1" destOrd="0" presId="urn:microsoft.com/office/officeart/2005/8/layout/vList4"/>
    <dgm:cxn modelId="{2C5B875A-7FA9-4806-8ADC-C0C7DAE02620}" type="presParOf" srcId="{D1C1EA84-E28E-43E8-9131-FCDBE0ED4BCC}" destId="{D224009B-0332-4799-ABC1-565093744709}"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BF441E-56CB-4065-9D04-B51AABC8F5E9}"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IN"/>
        </a:p>
      </dgm:t>
    </dgm:pt>
    <dgm:pt modelId="{89732F0B-9BC3-41A9-87B9-DB638575D9E4}">
      <dgm:prSet/>
      <dgm:spPr/>
      <dgm:t>
        <a:bodyPr/>
        <a:lstStyle/>
        <a:p>
          <a:r>
            <a:rPr lang="en-US" b="1" i="0" dirty="0"/>
            <a:t>Point-to-point integration.</a:t>
          </a:r>
          <a:r>
            <a:rPr lang="en-US" b="0" i="0" dirty="0"/>
            <a:t> This is the simplest form of EAI. In it, data is taken from one system, reformatted if necessary, and then ingested by the next system. This type of integration is relatively simple to implement for small workflows and a few applications. However, the platform can quickly grow large and difficult to manage as more applications are added. </a:t>
          </a:r>
          <a:endParaRPr lang="en-IN" dirty="0"/>
        </a:p>
      </dgm:t>
    </dgm:pt>
    <dgm:pt modelId="{962D9106-6388-48A7-976D-A203BFF48165}" type="parTrans" cxnId="{9CE626CD-5206-4E27-922B-0B7917A09E8D}">
      <dgm:prSet/>
      <dgm:spPr/>
      <dgm:t>
        <a:bodyPr/>
        <a:lstStyle/>
        <a:p>
          <a:endParaRPr lang="en-IN"/>
        </a:p>
      </dgm:t>
    </dgm:pt>
    <dgm:pt modelId="{A161FFD2-FE52-4C48-B1C4-0D9BEDFB5FB5}" type="sibTrans" cxnId="{9CE626CD-5206-4E27-922B-0B7917A09E8D}">
      <dgm:prSet/>
      <dgm:spPr/>
      <dgm:t>
        <a:bodyPr/>
        <a:lstStyle/>
        <a:p>
          <a:endParaRPr lang="en-IN"/>
        </a:p>
      </dgm:t>
    </dgm:pt>
    <dgm:pt modelId="{E9DA5361-B00C-4684-973F-E3515F54BF5A}">
      <dgm:prSet/>
      <dgm:spPr/>
      <dgm:t>
        <a:bodyPr/>
        <a:lstStyle/>
        <a:p>
          <a:pPr>
            <a:buFont typeface="Arial" panose="020B0604020202020204" pitchFamily="34" charset="0"/>
            <a:buChar char="•"/>
          </a:pPr>
          <a:r>
            <a:rPr lang="en-US" b="1" i="0" dirty="0"/>
            <a:t>Middleware integration.</a:t>
          </a:r>
          <a:r>
            <a:rPr lang="en-US" b="0" i="0" dirty="0"/>
            <a:t> The EAI platform is implemented as an intermediary layer that connects the applications, data and users. Middleware platforms take different approaches to delivering EAI services. For example, a platform might be based on a bus design or hub-and-spoke design, or it might use a technology such as MOM, application server middleware or transaction processing monitors.</a:t>
          </a:r>
          <a:endParaRPr lang="en-IN" dirty="0"/>
        </a:p>
      </dgm:t>
    </dgm:pt>
    <dgm:pt modelId="{62A96802-1B32-49A9-A405-85F4EB43D812}" type="parTrans" cxnId="{D8D0FC2C-A50F-42FC-8881-C599C874CC11}">
      <dgm:prSet/>
      <dgm:spPr/>
      <dgm:t>
        <a:bodyPr/>
        <a:lstStyle/>
        <a:p>
          <a:endParaRPr lang="en-IN"/>
        </a:p>
      </dgm:t>
    </dgm:pt>
    <dgm:pt modelId="{70C86E29-18ED-422D-91B0-B07E7876241D}" type="sibTrans" cxnId="{D8D0FC2C-A50F-42FC-8881-C599C874CC11}">
      <dgm:prSet/>
      <dgm:spPr/>
      <dgm:t>
        <a:bodyPr/>
        <a:lstStyle/>
        <a:p>
          <a:endParaRPr lang="en-IN"/>
        </a:p>
      </dgm:t>
    </dgm:pt>
    <dgm:pt modelId="{9D6968E4-FD9E-41A8-A8B8-A1B40736ED69}">
      <dgm:prSet/>
      <dgm:spPr/>
      <dgm:t>
        <a:bodyPr/>
        <a:lstStyle/>
        <a:p>
          <a:pPr>
            <a:buFont typeface="Arial" panose="020B0604020202020204" pitchFamily="34" charset="0"/>
            <a:buChar char="•"/>
          </a:pPr>
          <a:r>
            <a:rPr lang="en-US" b="1" i="0" dirty="0"/>
            <a:t>Hub-and-spoke integration.</a:t>
          </a:r>
          <a:r>
            <a:rPr lang="en-US" b="0" i="0" dirty="0"/>
            <a:t> This approach uses a central component (hub) to facilitate data communications between the participating applications. The hub reformats the data and keeps workflows moving in the event of an application slowdown. Hub-and-spoke integration is faster and more reliable than point-to-point but is more complex to implement and maintain.</a:t>
          </a:r>
          <a:endParaRPr lang="en-IN" dirty="0"/>
        </a:p>
      </dgm:t>
    </dgm:pt>
    <dgm:pt modelId="{907DE3CA-2845-40D1-A2CB-18EDD6FD6FE0}" type="parTrans" cxnId="{12DC2FEF-7C62-48B0-ADE7-923E1FC92525}">
      <dgm:prSet/>
      <dgm:spPr/>
      <dgm:t>
        <a:bodyPr/>
        <a:lstStyle/>
        <a:p>
          <a:endParaRPr lang="en-IN"/>
        </a:p>
      </dgm:t>
    </dgm:pt>
    <dgm:pt modelId="{0F688C0C-3316-42A9-A30F-72A01A68DEEA}" type="sibTrans" cxnId="{12DC2FEF-7C62-48B0-ADE7-923E1FC92525}">
      <dgm:prSet/>
      <dgm:spPr/>
      <dgm:t>
        <a:bodyPr/>
        <a:lstStyle/>
        <a:p>
          <a:endParaRPr lang="en-IN"/>
        </a:p>
      </dgm:t>
    </dgm:pt>
    <dgm:pt modelId="{2D659B34-DD3C-4178-B6AA-647B6A147D6C}" type="pres">
      <dgm:prSet presAssocID="{6DBF441E-56CB-4065-9D04-B51AABC8F5E9}" presName="linear" presStyleCnt="0">
        <dgm:presLayoutVars>
          <dgm:dir/>
          <dgm:resizeHandles val="exact"/>
        </dgm:presLayoutVars>
      </dgm:prSet>
      <dgm:spPr/>
    </dgm:pt>
    <dgm:pt modelId="{07172AF3-189D-49E3-8256-E1250F39AA67}" type="pres">
      <dgm:prSet presAssocID="{89732F0B-9BC3-41A9-87B9-DB638575D9E4}" presName="comp" presStyleCnt="0"/>
      <dgm:spPr/>
    </dgm:pt>
    <dgm:pt modelId="{E16C5159-4DCB-4CC9-9C67-B55022749474}" type="pres">
      <dgm:prSet presAssocID="{89732F0B-9BC3-41A9-87B9-DB638575D9E4}" presName="box" presStyleLbl="node1" presStyleIdx="0" presStyleCnt="3"/>
      <dgm:spPr/>
    </dgm:pt>
    <dgm:pt modelId="{2306ABD4-7FF7-4835-A5E3-1D0F1E7C246A}" type="pres">
      <dgm:prSet presAssocID="{89732F0B-9BC3-41A9-87B9-DB638575D9E4}" presName="img" presStyleLbl="fgImgPlace1" presStyleIdx="0" presStyleCnt="3" custScaleX="100649" custScaleY="99603"/>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1C5799BA-FD6E-48B9-8359-66C7C9BCFA3E}" type="pres">
      <dgm:prSet presAssocID="{89732F0B-9BC3-41A9-87B9-DB638575D9E4}" presName="text" presStyleLbl="node1" presStyleIdx="0" presStyleCnt="3">
        <dgm:presLayoutVars>
          <dgm:bulletEnabled val="1"/>
        </dgm:presLayoutVars>
      </dgm:prSet>
      <dgm:spPr/>
    </dgm:pt>
    <dgm:pt modelId="{6EB94A52-AE75-46E7-89B3-7462C10DA0AB}" type="pres">
      <dgm:prSet presAssocID="{A161FFD2-FE52-4C48-B1C4-0D9BEDFB5FB5}" presName="spacer" presStyleCnt="0"/>
      <dgm:spPr/>
    </dgm:pt>
    <dgm:pt modelId="{48773B4A-1C62-422D-85E0-14EC47D65993}" type="pres">
      <dgm:prSet presAssocID="{E9DA5361-B00C-4684-973F-E3515F54BF5A}" presName="comp" presStyleCnt="0"/>
      <dgm:spPr/>
    </dgm:pt>
    <dgm:pt modelId="{1AFE6E23-DAFE-45FA-A8E9-4D55A67BE84C}" type="pres">
      <dgm:prSet presAssocID="{E9DA5361-B00C-4684-973F-E3515F54BF5A}" presName="box" presStyleLbl="node1" presStyleIdx="1" presStyleCnt="3"/>
      <dgm:spPr/>
    </dgm:pt>
    <dgm:pt modelId="{A255C7A4-8F86-490A-A5AD-C7076350825F}" type="pres">
      <dgm:prSet presAssocID="{E9DA5361-B00C-4684-973F-E3515F54BF5A}" presName="img" presStyleLbl="fgImgPlace1" presStyleIdx="1" presStyleCnt="3" custScaleX="98913" custScaleY="9960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45000" r="-45000"/>
          </a:stretch>
        </a:blipFill>
      </dgm:spPr>
    </dgm:pt>
    <dgm:pt modelId="{D50A25CA-FF7D-4138-9A8A-131808E5D984}" type="pres">
      <dgm:prSet presAssocID="{E9DA5361-B00C-4684-973F-E3515F54BF5A}" presName="text" presStyleLbl="node1" presStyleIdx="1" presStyleCnt="3">
        <dgm:presLayoutVars>
          <dgm:bulletEnabled val="1"/>
        </dgm:presLayoutVars>
      </dgm:prSet>
      <dgm:spPr/>
    </dgm:pt>
    <dgm:pt modelId="{73179E7E-93BC-4755-8AC6-1DE76605091F}" type="pres">
      <dgm:prSet presAssocID="{70C86E29-18ED-422D-91B0-B07E7876241D}" presName="spacer" presStyleCnt="0"/>
      <dgm:spPr/>
    </dgm:pt>
    <dgm:pt modelId="{D1C1EA84-E28E-43E8-9131-FCDBE0ED4BCC}" type="pres">
      <dgm:prSet presAssocID="{9D6968E4-FD9E-41A8-A8B8-A1B40736ED69}" presName="comp" presStyleCnt="0"/>
      <dgm:spPr/>
    </dgm:pt>
    <dgm:pt modelId="{27EFC8A9-3A92-4167-BBC0-EC8BA61E4B5F}" type="pres">
      <dgm:prSet presAssocID="{9D6968E4-FD9E-41A8-A8B8-A1B40736ED69}" presName="box" presStyleLbl="node1" presStyleIdx="2" presStyleCnt="3"/>
      <dgm:spPr/>
    </dgm:pt>
    <dgm:pt modelId="{A28532DC-22E3-4974-A5EE-D950B839DDEC}" type="pres">
      <dgm:prSet presAssocID="{9D6968E4-FD9E-41A8-A8B8-A1B40736ED69}"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46000" b="-46000"/>
          </a:stretch>
        </a:blipFill>
      </dgm:spPr>
    </dgm:pt>
    <dgm:pt modelId="{D224009B-0332-4799-ABC1-565093744709}" type="pres">
      <dgm:prSet presAssocID="{9D6968E4-FD9E-41A8-A8B8-A1B40736ED69}" presName="text" presStyleLbl="node1" presStyleIdx="2" presStyleCnt="3">
        <dgm:presLayoutVars>
          <dgm:bulletEnabled val="1"/>
        </dgm:presLayoutVars>
      </dgm:prSet>
      <dgm:spPr/>
    </dgm:pt>
  </dgm:ptLst>
  <dgm:cxnLst>
    <dgm:cxn modelId="{9C269323-9FD2-42D2-9793-622E9340E074}" type="presOf" srcId="{6DBF441E-56CB-4065-9D04-B51AABC8F5E9}" destId="{2D659B34-DD3C-4178-B6AA-647B6A147D6C}" srcOrd="0" destOrd="0" presId="urn:microsoft.com/office/officeart/2005/8/layout/vList4"/>
    <dgm:cxn modelId="{19456324-BF56-4E74-BCF4-B76C73E6E52F}" type="presOf" srcId="{89732F0B-9BC3-41A9-87B9-DB638575D9E4}" destId="{E16C5159-4DCB-4CC9-9C67-B55022749474}" srcOrd="0" destOrd="0" presId="urn:microsoft.com/office/officeart/2005/8/layout/vList4"/>
    <dgm:cxn modelId="{D8D0FC2C-A50F-42FC-8881-C599C874CC11}" srcId="{6DBF441E-56CB-4065-9D04-B51AABC8F5E9}" destId="{E9DA5361-B00C-4684-973F-E3515F54BF5A}" srcOrd="1" destOrd="0" parTransId="{62A96802-1B32-49A9-A405-85F4EB43D812}" sibTransId="{70C86E29-18ED-422D-91B0-B07E7876241D}"/>
    <dgm:cxn modelId="{18331B36-0E13-4FF3-9FA3-942C7E02051E}" type="presOf" srcId="{9D6968E4-FD9E-41A8-A8B8-A1B40736ED69}" destId="{D224009B-0332-4799-ABC1-565093744709}" srcOrd="1" destOrd="0" presId="urn:microsoft.com/office/officeart/2005/8/layout/vList4"/>
    <dgm:cxn modelId="{33D8575D-A734-41A9-8EDE-E0523A316CE4}" type="presOf" srcId="{E9DA5361-B00C-4684-973F-E3515F54BF5A}" destId="{1AFE6E23-DAFE-45FA-A8E9-4D55A67BE84C}" srcOrd="0" destOrd="0" presId="urn:microsoft.com/office/officeart/2005/8/layout/vList4"/>
    <dgm:cxn modelId="{74544891-9D93-4ECC-B6DF-E3EA026F38DA}" type="presOf" srcId="{89732F0B-9BC3-41A9-87B9-DB638575D9E4}" destId="{1C5799BA-FD6E-48B9-8359-66C7C9BCFA3E}" srcOrd="1" destOrd="0" presId="urn:microsoft.com/office/officeart/2005/8/layout/vList4"/>
    <dgm:cxn modelId="{37D633B0-5F07-4B91-AEC4-4D20F6BF071A}" type="presOf" srcId="{9D6968E4-FD9E-41A8-A8B8-A1B40736ED69}" destId="{27EFC8A9-3A92-4167-BBC0-EC8BA61E4B5F}" srcOrd="0" destOrd="0" presId="urn:microsoft.com/office/officeart/2005/8/layout/vList4"/>
    <dgm:cxn modelId="{A4CC2ACC-DCA2-4406-B626-251C9CECF0AA}" type="presOf" srcId="{E9DA5361-B00C-4684-973F-E3515F54BF5A}" destId="{D50A25CA-FF7D-4138-9A8A-131808E5D984}" srcOrd="1" destOrd="0" presId="urn:microsoft.com/office/officeart/2005/8/layout/vList4"/>
    <dgm:cxn modelId="{9CE626CD-5206-4E27-922B-0B7917A09E8D}" srcId="{6DBF441E-56CB-4065-9D04-B51AABC8F5E9}" destId="{89732F0B-9BC3-41A9-87B9-DB638575D9E4}" srcOrd="0" destOrd="0" parTransId="{962D9106-6388-48A7-976D-A203BFF48165}" sibTransId="{A161FFD2-FE52-4C48-B1C4-0D9BEDFB5FB5}"/>
    <dgm:cxn modelId="{12DC2FEF-7C62-48B0-ADE7-923E1FC92525}" srcId="{6DBF441E-56CB-4065-9D04-B51AABC8F5E9}" destId="{9D6968E4-FD9E-41A8-A8B8-A1B40736ED69}" srcOrd="2" destOrd="0" parTransId="{907DE3CA-2845-40D1-A2CB-18EDD6FD6FE0}" sibTransId="{0F688C0C-3316-42A9-A30F-72A01A68DEEA}"/>
    <dgm:cxn modelId="{0E29C1B2-206F-46E9-8DE7-8B9AE46DC14C}" type="presParOf" srcId="{2D659B34-DD3C-4178-B6AA-647B6A147D6C}" destId="{07172AF3-189D-49E3-8256-E1250F39AA67}" srcOrd="0" destOrd="0" presId="urn:microsoft.com/office/officeart/2005/8/layout/vList4"/>
    <dgm:cxn modelId="{4880ABD6-E96B-4EBB-BC8A-CEF111973E58}" type="presParOf" srcId="{07172AF3-189D-49E3-8256-E1250F39AA67}" destId="{E16C5159-4DCB-4CC9-9C67-B55022749474}" srcOrd="0" destOrd="0" presId="urn:microsoft.com/office/officeart/2005/8/layout/vList4"/>
    <dgm:cxn modelId="{07F06873-1115-4FA3-B109-12FB7FA60EA7}" type="presParOf" srcId="{07172AF3-189D-49E3-8256-E1250F39AA67}" destId="{2306ABD4-7FF7-4835-A5E3-1D0F1E7C246A}" srcOrd="1" destOrd="0" presId="urn:microsoft.com/office/officeart/2005/8/layout/vList4"/>
    <dgm:cxn modelId="{6415A24E-2EF2-4C03-8F73-5BA85A21276A}" type="presParOf" srcId="{07172AF3-189D-49E3-8256-E1250F39AA67}" destId="{1C5799BA-FD6E-48B9-8359-66C7C9BCFA3E}" srcOrd="2" destOrd="0" presId="urn:microsoft.com/office/officeart/2005/8/layout/vList4"/>
    <dgm:cxn modelId="{422C50DA-2876-42AC-B7AA-09FB30AE7DDB}" type="presParOf" srcId="{2D659B34-DD3C-4178-B6AA-647B6A147D6C}" destId="{6EB94A52-AE75-46E7-89B3-7462C10DA0AB}" srcOrd="1" destOrd="0" presId="urn:microsoft.com/office/officeart/2005/8/layout/vList4"/>
    <dgm:cxn modelId="{AFF42B44-091B-4D79-83B2-E57DF19D7584}" type="presParOf" srcId="{2D659B34-DD3C-4178-B6AA-647B6A147D6C}" destId="{48773B4A-1C62-422D-85E0-14EC47D65993}" srcOrd="2" destOrd="0" presId="urn:microsoft.com/office/officeart/2005/8/layout/vList4"/>
    <dgm:cxn modelId="{0B4F9659-65C2-44F5-93BF-A71B6DB7E320}" type="presParOf" srcId="{48773B4A-1C62-422D-85E0-14EC47D65993}" destId="{1AFE6E23-DAFE-45FA-A8E9-4D55A67BE84C}" srcOrd="0" destOrd="0" presId="urn:microsoft.com/office/officeart/2005/8/layout/vList4"/>
    <dgm:cxn modelId="{116C26DD-D16C-4F70-963B-815F12829B06}" type="presParOf" srcId="{48773B4A-1C62-422D-85E0-14EC47D65993}" destId="{A255C7A4-8F86-490A-A5AD-C7076350825F}" srcOrd="1" destOrd="0" presId="urn:microsoft.com/office/officeart/2005/8/layout/vList4"/>
    <dgm:cxn modelId="{04280963-61D1-4371-835F-93286AF937F7}" type="presParOf" srcId="{48773B4A-1C62-422D-85E0-14EC47D65993}" destId="{D50A25CA-FF7D-4138-9A8A-131808E5D984}" srcOrd="2" destOrd="0" presId="urn:microsoft.com/office/officeart/2005/8/layout/vList4"/>
    <dgm:cxn modelId="{DB570B3D-FCE7-4A38-9F78-914363E0578B}" type="presParOf" srcId="{2D659B34-DD3C-4178-B6AA-647B6A147D6C}" destId="{73179E7E-93BC-4755-8AC6-1DE76605091F}" srcOrd="3" destOrd="0" presId="urn:microsoft.com/office/officeart/2005/8/layout/vList4"/>
    <dgm:cxn modelId="{AE284218-693B-4D08-82E3-E2B6B7E7F84D}" type="presParOf" srcId="{2D659B34-DD3C-4178-B6AA-647B6A147D6C}" destId="{D1C1EA84-E28E-43E8-9131-FCDBE0ED4BCC}" srcOrd="4" destOrd="0" presId="urn:microsoft.com/office/officeart/2005/8/layout/vList4"/>
    <dgm:cxn modelId="{8635EE5E-CCAD-47C5-A888-2774F9F1EC23}" type="presParOf" srcId="{D1C1EA84-E28E-43E8-9131-FCDBE0ED4BCC}" destId="{27EFC8A9-3A92-4167-BBC0-EC8BA61E4B5F}" srcOrd="0" destOrd="0" presId="urn:microsoft.com/office/officeart/2005/8/layout/vList4"/>
    <dgm:cxn modelId="{3B9DD417-7ACB-4416-A8D5-7B069AC7F430}" type="presParOf" srcId="{D1C1EA84-E28E-43E8-9131-FCDBE0ED4BCC}" destId="{A28532DC-22E3-4974-A5EE-D950B839DDEC}" srcOrd="1" destOrd="0" presId="urn:microsoft.com/office/officeart/2005/8/layout/vList4"/>
    <dgm:cxn modelId="{2C5B875A-7FA9-4806-8ADC-C0C7DAE02620}" type="presParOf" srcId="{D1C1EA84-E28E-43E8-9131-FCDBE0ED4BCC}" destId="{D224009B-0332-4799-ABC1-565093744709}"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BF441E-56CB-4065-9D04-B51AABC8F5E9}"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IN"/>
        </a:p>
      </dgm:t>
    </dgm:pt>
    <dgm:pt modelId="{B0826117-060A-4E05-B7AF-99254F21FBC3}">
      <dgm:prSet/>
      <dgm:spPr/>
      <dgm:t>
        <a:bodyPr/>
        <a:lstStyle/>
        <a:p>
          <a:pPr>
            <a:buFont typeface="Arial" panose="020B0604020202020204" pitchFamily="34" charset="0"/>
            <a:buChar char="•"/>
          </a:pPr>
          <a:r>
            <a:rPr lang="en-US" b="1" i="0" dirty="0"/>
            <a:t>Bus integration.</a:t>
          </a:r>
          <a:r>
            <a:rPr lang="en-US" b="0" i="0" dirty="0"/>
            <a:t> Also called an ESB, this approach is an evolution of hub-and-spoke design. All participating applications use a set of standards to send and receive data or workflows through the central bus. This allows for quick and easy integration but requires more work during the planning and implementation phases.</a:t>
          </a:r>
          <a:endParaRPr lang="en-IN" dirty="0"/>
        </a:p>
      </dgm:t>
    </dgm:pt>
    <dgm:pt modelId="{CC9CE50E-55D7-4956-B143-29388D6946B7}" type="parTrans" cxnId="{27071CAC-2496-4674-9D28-EA67A9962F9D}">
      <dgm:prSet/>
      <dgm:spPr/>
      <dgm:t>
        <a:bodyPr/>
        <a:lstStyle/>
        <a:p>
          <a:endParaRPr lang="en-IN"/>
        </a:p>
      </dgm:t>
    </dgm:pt>
    <dgm:pt modelId="{BAB78B40-C253-47AB-9BF2-0CC3122CFD30}" type="sibTrans" cxnId="{27071CAC-2496-4674-9D28-EA67A9962F9D}">
      <dgm:prSet/>
      <dgm:spPr/>
      <dgm:t>
        <a:bodyPr/>
        <a:lstStyle/>
        <a:p>
          <a:endParaRPr lang="en-IN"/>
        </a:p>
      </dgm:t>
    </dgm:pt>
    <dgm:pt modelId="{2D659B34-DD3C-4178-B6AA-647B6A147D6C}" type="pres">
      <dgm:prSet presAssocID="{6DBF441E-56CB-4065-9D04-B51AABC8F5E9}" presName="linear" presStyleCnt="0">
        <dgm:presLayoutVars>
          <dgm:dir/>
          <dgm:resizeHandles val="exact"/>
        </dgm:presLayoutVars>
      </dgm:prSet>
      <dgm:spPr/>
    </dgm:pt>
    <dgm:pt modelId="{D4A2E2E1-DAFE-4F08-B937-487200D9AC13}" type="pres">
      <dgm:prSet presAssocID="{B0826117-060A-4E05-B7AF-99254F21FBC3}" presName="comp" presStyleCnt="0"/>
      <dgm:spPr/>
    </dgm:pt>
    <dgm:pt modelId="{7B385908-7CB9-4E0B-9AC9-5ADA444D328B}" type="pres">
      <dgm:prSet presAssocID="{B0826117-060A-4E05-B7AF-99254F21FBC3}" presName="box" presStyleLbl="node1" presStyleIdx="0" presStyleCnt="1"/>
      <dgm:spPr/>
    </dgm:pt>
    <dgm:pt modelId="{CB21FDBB-36CE-49AF-92EF-48DFC149C68C}" type="pres">
      <dgm:prSet presAssocID="{B0826117-060A-4E05-B7AF-99254F21FBC3}" presName="img"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 r="-1000"/>
          </a:stretch>
        </a:blipFill>
      </dgm:spPr>
    </dgm:pt>
    <dgm:pt modelId="{FA24C4C2-ADF0-4CFB-892D-3F4AE4B92A4F}" type="pres">
      <dgm:prSet presAssocID="{B0826117-060A-4E05-B7AF-99254F21FBC3}" presName="text" presStyleLbl="node1" presStyleIdx="0" presStyleCnt="1">
        <dgm:presLayoutVars>
          <dgm:bulletEnabled val="1"/>
        </dgm:presLayoutVars>
      </dgm:prSet>
      <dgm:spPr/>
    </dgm:pt>
  </dgm:ptLst>
  <dgm:cxnLst>
    <dgm:cxn modelId="{9C269323-9FD2-42D2-9793-622E9340E074}" type="presOf" srcId="{6DBF441E-56CB-4065-9D04-B51AABC8F5E9}" destId="{2D659B34-DD3C-4178-B6AA-647B6A147D6C}" srcOrd="0" destOrd="0" presId="urn:microsoft.com/office/officeart/2005/8/layout/vList4"/>
    <dgm:cxn modelId="{EE05BC67-A2F9-4608-8704-7C83AB9AD5C7}" type="presOf" srcId="{B0826117-060A-4E05-B7AF-99254F21FBC3}" destId="{7B385908-7CB9-4E0B-9AC9-5ADA444D328B}" srcOrd="0" destOrd="0" presId="urn:microsoft.com/office/officeart/2005/8/layout/vList4"/>
    <dgm:cxn modelId="{6799708C-A638-47A2-B6CC-8E95DF9068AB}" type="presOf" srcId="{B0826117-060A-4E05-B7AF-99254F21FBC3}" destId="{FA24C4C2-ADF0-4CFB-892D-3F4AE4B92A4F}" srcOrd="1" destOrd="0" presId="urn:microsoft.com/office/officeart/2005/8/layout/vList4"/>
    <dgm:cxn modelId="{27071CAC-2496-4674-9D28-EA67A9962F9D}" srcId="{6DBF441E-56CB-4065-9D04-B51AABC8F5E9}" destId="{B0826117-060A-4E05-B7AF-99254F21FBC3}" srcOrd="0" destOrd="0" parTransId="{CC9CE50E-55D7-4956-B143-29388D6946B7}" sibTransId="{BAB78B40-C253-47AB-9BF2-0CC3122CFD30}"/>
    <dgm:cxn modelId="{DEF2D51D-23D2-40C8-863B-164CD5635AC2}" type="presParOf" srcId="{2D659B34-DD3C-4178-B6AA-647B6A147D6C}" destId="{D4A2E2E1-DAFE-4F08-B937-487200D9AC13}" srcOrd="0" destOrd="0" presId="urn:microsoft.com/office/officeart/2005/8/layout/vList4"/>
    <dgm:cxn modelId="{E1C99E2B-D28F-4F94-88DE-E14638BE87EE}" type="presParOf" srcId="{D4A2E2E1-DAFE-4F08-B937-487200D9AC13}" destId="{7B385908-7CB9-4E0B-9AC9-5ADA444D328B}" srcOrd="0" destOrd="0" presId="urn:microsoft.com/office/officeart/2005/8/layout/vList4"/>
    <dgm:cxn modelId="{1684232F-F95D-42D8-BBDC-76C9A9ACE852}" type="presParOf" srcId="{D4A2E2E1-DAFE-4F08-B937-487200D9AC13}" destId="{CB21FDBB-36CE-49AF-92EF-48DFC149C68C}" srcOrd="1" destOrd="0" presId="urn:microsoft.com/office/officeart/2005/8/layout/vList4"/>
    <dgm:cxn modelId="{D54C4795-E183-4DAA-8B8E-48E9D88B4B0C}" type="presParOf" srcId="{D4A2E2E1-DAFE-4F08-B937-487200D9AC13}" destId="{FA24C4C2-ADF0-4CFB-892D-3F4AE4B92A4F}"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126B01-5DF3-4D89-ABDA-E8D45BF6DFC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9663DDBC-D241-4518-B2ED-0EB84A8990C1}">
      <dgm:prSet phldrT="[Text]"/>
      <dgm:spPr>
        <a:effectLst>
          <a:softEdge rad="12700"/>
        </a:effectLst>
      </dgm:spPr>
      <dgm:t>
        <a:bodyPr/>
        <a:lstStyle/>
        <a:p>
          <a:r>
            <a:rPr lang="en-US" b="1" dirty="0"/>
            <a:t>Data Transformation</a:t>
          </a:r>
          <a:r>
            <a:rPr lang="en-US" dirty="0"/>
            <a:t>: One of the primary functions of EAI is to ensure that data from various sources can be harmonized and understood by different applications</a:t>
          </a:r>
          <a:endParaRPr lang="en-IN" dirty="0"/>
        </a:p>
      </dgm:t>
    </dgm:pt>
    <dgm:pt modelId="{AD1306E2-80F9-43FA-BE6D-0AE56BBF8F32}" type="parTrans" cxnId="{281AB81C-44D3-4D06-B8FC-1B54F46F5209}">
      <dgm:prSet/>
      <dgm:spPr/>
      <dgm:t>
        <a:bodyPr/>
        <a:lstStyle/>
        <a:p>
          <a:endParaRPr lang="en-IN"/>
        </a:p>
      </dgm:t>
    </dgm:pt>
    <dgm:pt modelId="{ACD32763-4DEB-4DCD-8341-7C452C97A556}" type="sibTrans" cxnId="{281AB81C-44D3-4D06-B8FC-1B54F46F5209}">
      <dgm:prSet/>
      <dgm:spPr/>
      <dgm:t>
        <a:bodyPr/>
        <a:lstStyle/>
        <a:p>
          <a:endParaRPr lang="en-IN"/>
        </a:p>
      </dgm:t>
    </dgm:pt>
    <dgm:pt modelId="{B4AB0E37-0884-437F-8575-93D4B5A00718}">
      <dgm:prSet phldrT="[Text]"/>
      <dgm:spPr>
        <a:effectLst>
          <a:softEdge rad="12700"/>
        </a:effectLst>
      </dgm:spPr>
      <dgm:t>
        <a:bodyPr/>
        <a:lstStyle/>
        <a:p>
          <a:r>
            <a:rPr lang="en-US" b="1" dirty="0"/>
            <a:t>Message Queuing and Routing</a:t>
          </a:r>
          <a:r>
            <a:rPr lang="en-US" dirty="0"/>
            <a:t>: EAI solutions typically incorporate message queuing and routing mechanisms to manage the flow of data between different systems. Message queues serve as temporary storage for data messages, ensuring reliable delivery and asynchronous communication between applications. </a:t>
          </a:r>
          <a:endParaRPr lang="en-IN" dirty="0"/>
        </a:p>
      </dgm:t>
    </dgm:pt>
    <dgm:pt modelId="{27FE3AFD-CB09-4404-AF5D-8849A7F8D27D}" type="parTrans" cxnId="{F0BC2331-5BBA-4A1A-8E5B-67B551CC15F8}">
      <dgm:prSet/>
      <dgm:spPr/>
      <dgm:t>
        <a:bodyPr/>
        <a:lstStyle/>
        <a:p>
          <a:endParaRPr lang="en-IN"/>
        </a:p>
      </dgm:t>
    </dgm:pt>
    <dgm:pt modelId="{2442D1EE-BC56-44D4-BB6F-BE4202F76907}" type="sibTrans" cxnId="{F0BC2331-5BBA-4A1A-8E5B-67B551CC15F8}">
      <dgm:prSet/>
      <dgm:spPr/>
      <dgm:t>
        <a:bodyPr/>
        <a:lstStyle/>
        <a:p>
          <a:endParaRPr lang="en-IN"/>
        </a:p>
      </dgm:t>
    </dgm:pt>
    <dgm:pt modelId="{F16E0810-9365-4D45-95C9-B95D474ECD74}">
      <dgm:prSet phldrT="[Text]"/>
      <dgm:spPr>
        <a:effectLst>
          <a:softEdge rad="31750"/>
        </a:effectLst>
      </dgm:spPr>
      <dgm:t>
        <a:bodyPr/>
        <a:lstStyle/>
        <a:p>
          <a:r>
            <a:rPr lang="en-US" dirty="0"/>
            <a:t>Security and Governance :Ensuring the </a:t>
          </a:r>
          <a:r>
            <a:rPr lang="en-US" dirty="0" err="1"/>
            <a:t>Security,compliance</a:t>
          </a:r>
          <a:r>
            <a:rPr lang="en-US" dirty="0"/>
            <a:t> ,and governance of integrated systems is a critical aspect of EAI.</a:t>
          </a:r>
          <a:endParaRPr lang="en-IN" dirty="0"/>
        </a:p>
      </dgm:t>
    </dgm:pt>
    <dgm:pt modelId="{444E76C9-7255-4BC5-AC40-8D8035492A32}" type="parTrans" cxnId="{2A813943-26E2-456B-837A-3870437D62E7}">
      <dgm:prSet/>
      <dgm:spPr/>
      <dgm:t>
        <a:bodyPr/>
        <a:lstStyle/>
        <a:p>
          <a:endParaRPr lang="en-IN"/>
        </a:p>
      </dgm:t>
    </dgm:pt>
    <dgm:pt modelId="{CFF79C34-7FA3-4202-9729-A70370AB627C}" type="sibTrans" cxnId="{2A813943-26E2-456B-837A-3870437D62E7}">
      <dgm:prSet/>
      <dgm:spPr/>
      <dgm:t>
        <a:bodyPr/>
        <a:lstStyle/>
        <a:p>
          <a:endParaRPr lang="en-IN"/>
        </a:p>
      </dgm:t>
    </dgm:pt>
    <dgm:pt modelId="{380F01B3-692B-427A-A6DE-761777F1F505}" type="pres">
      <dgm:prSet presAssocID="{5D126B01-5DF3-4D89-ABDA-E8D45BF6DFC0}" presName="diagram" presStyleCnt="0">
        <dgm:presLayoutVars>
          <dgm:dir/>
          <dgm:resizeHandles val="exact"/>
        </dgm:presLayoutVars>
      </dgm:prSet>
      <dgm:spPr/>
    </dgm:pt>
    <dgm:pt modelId="{50DEB5F7-8175-4608-A4BD-16A3F55B9155}" type="pres">
      <dgm:prSet presAssocID="{9663DDBC-D241-4518-B2ED-0EB84A8990C1}" presName="node" presStyleLbl="node1" presStyleIdx="0" presStyleCnt="3" custScaleX="58566" custLinFactNeighborX="4979" custLinFactNeighborY="-36412">
        <dgm:presLayoutVars>
          <dgm:bulletEnabled val="1"/>
        </dgm:presLayoutVars>
      </dgm:prSet>
      <dgm:spPr/>
    </dgm:pt>
    <dgm:pt modelId="{6FEE8DDB-BAE4-4850-BD9A-847CB04C55AD}" type="pres">
      <dgm:prSet presAssocID="{ACD32763-4DEB-4DCD-8341-7C452C97A556}" presName="sibTrans" presStyleCnt="0"/>
      <dgm:spPr/>
    </dgm:pt>
    <dgm:pt modelId="{AB0BD1FE-7E42-44CC-B43D-18487D01AC96}" type="pres">
      <dgm:prSet presAssocID="{F16E0810-9365-4D45-95C9-B95D474ECD74}" presName="node" presStyleLbl="node1" presStyleIdx="1" presStyleCnt="3" custScaleX="63037" custLinFactNeighborX="3157" custLinFactNeighborY="-36127">
        <dgm:presLayoutVars>
          <dgm:bulletEnabled val="1"/>
        </dgm:presLayoutVars>
      </dgm:prSet>
      <dgm:spPr/>
    </dgm:pt>
    <dgm:pt modelId="{DE048484-EF43-4548-B4C7-C8A151091383}" type="pres">
      <dgm:prSet presAssocID="{CFF79C34-7FA3-4202-9729-A70370AB627C}" presName="sibTrans" presStyleCnt="0"/>
      <dgm:spPr/>
    </dgm:pt>
    <dgm:pt modelId="{C6B15C7A-9710-492A-893D-6F41D27F7726}" type="pres">
      <dgm:prSet presAssocID="{B4AB0E37-0884-437F-8575-93D4B5A00718}" presName="node" presStyleLbl="node1" presStyleIdx="2" presStyleCnt="3" custScaleX="69449" custScaleY="99645" custLinFactNeighborX="-1334" custLinFactNeighborY="-38653">
        <dgm:presLayoutVars>
          <dgm:bulletEnabled val="1"/>
        </dgm:presLayoutVars>
      </dgm:prSet>
      <dgm:spPr/>
    </dgm:pt>
  </dgm:ptLst>
  <dgm:cxnLst>
    <dgm:cxn modelId="{281AB81C-44D3-4D06-B8FC-1B54F46F5209}" srcId="{5D126B01-5DF3-4D89-ABDA-E8D45BF6DFC0}" destId="{9663DDBC-D241-4518-B2ED-0EB84A8990C1}" srcOrd="0" destOrd="0" parTransId="{AD1306E2-80F9-43FA-BE6D-0AE56BBF8F32}" sibTransId="{ACD32763-4DEB-4DCD-8341-7C452C97A556}"/>
    <dgm:cxn modelId="{F0BC2331-5BBA-4A1A-8E5B-67B551CC15F8}" srcId="{5D126B01-5DF3-4D89-ABDA-E8D45BF6DFC0}" destId="{B4AB0E37-0884-437F-8575-93D4B5A00718}" srcOrd="2" destOrd="0" parTransId="{27FE3AFD-CB09-4404-AF5D-8849A7F8D27D}" sibTransId="{2442D1EE-BC56-44D4-BB6F-BE4202F76907}"/>
    <dgm:cxn modelId="{393D5D5C-B720-4113-B5DB-86EE3968451C}" type="presOf" srcId="{F16E0810-9365-4D45-95C9-B95D474ECD74}" destId="{AB0BD1FE-7E42-44CC-B43D-18487D01AC96}" srcOrd="0" destOrd="0" presId="urn:microsoft.com/office/officeart/2005/8/layout/default"/>
    <dgm:cxn modelId="{3DA61661-D233-4CF6-872C-23D7B11FF739}" type="presOf" srcId="{B4AB0E37-0884-437F-8575-93D4B5A00718}" destId="{C6B15C7A-9710-492A-893D-6F41D27F7726}" srcOrd="0" destOrd="0" presId="urn:microsoft.com/office/officeart/2005/8/layout/default"/>
    <dgm:cxn modelId="{2A813943-26E2-456B-837A-3870437D62E7}" srcId="{5D126B01-5DF3-4D89-ABDA-E8D45BF6DFC0}" destId="{F16E0810-9365-4D45-95C9-B95D474ECD74}" srcOrd="1" destOrd="0" parTransId="{444E76C9-7255-4BC5-AC40-8D8035492A32}" sibTransId="{CFF79C34-7FA3-4202-9729-A70370AB627C}"/>
    <dgm:cxn modelId="{ADD58EC6-F26B-4B43-8460-A7517DCF83EC}" type="presOf" srcId="{5D126B01-5DF3-4D89-ABDA-E8D45BF6DFC0}" destId="{380F01B3-692B-427A-A6DE-761777F1F505}" srcOrd="0" destOrd="0" presId="urn:microsoft.com/office/officeart/2005/8/layout/default"/>
    <dgm:cxn modelId="{014C08E3-DB02-47DD-B8BC-6D6D956DE161}" type="presOf" srcId="{9663DDBC-D241-4518-B2ED-0EB84A8990C1}" destId="{50DEB5F7-8175-4608-A4BD-16A3F55B9155}" srcOrd="0" destOrd="0" presId="urn:microsoft.com/office/officeart/2005/8/layout/default"/>
    <dgm:cxn modelId="{0BB57842-A9E8-4BC4-A2ED-0A866C5A19D1}" type="presParOf" srcId="{380F01B3-692B-427A-A6DE-761777F1F505}" destId="{50DEB5F7-8175-4608-A4BD-16A3F55B9155}" srcOrd="0" destOrd="0" presId="urn:microsoft.com/office/officeart/2005/8/layout/default"/>
    <dgm:cxn modelId="{9A5A8246-8198-416F-AF21-F0DB77D4AA5D}" type="presParOf" srcId="{380F01B3-692B-427A-A6DE-761777F1F505}" destId="{6FEE8DDB-BAE4-4850-BD9A-847CB04C55AD}" srcOrd="1" destOrd="0" presId="urn:microsoft.com/office/officeart/2005/8/layout/default"/>
    <dgm:cxn modelId="{037171C8-7BA7-4EB9-AFB6-505B1CE1F03A}" type="presParOf" srcId="{380F01B3-692B-427A-A6DE-761777F1F505}" destId="{AB0BD1FE-7E42-44CC-B43D-18487D01AC96}" srcOrd="2" destOrd="0" presId="urn:microsoft.com/office/officeart/2005/8/layout/default"/>
    <dgm:cxn modelId="{C474DC2E-02FF-4A6C-989C-C8F20E97605D}" type="presParOf" srcId="{380F01B3-692B-427A-A6DE-761777F1F505}" destId="{DE048484-EF43-4548-B4C7-C8A151091383}" srcOrd="3" destOrd="0" presId="urn:microsoft.com/office/officeart/2005/8/layout/default"/>
    <dgm:cxn modelId="{A0C4121C-829B-4E63-A606-D996A78B75FD}" type="presParOf" srcId="{380F01B3-692B-427A-A6DE-761777F1F505}" destId="{C6B15C7A-9710-492A-893D-6F41D27F7726}" srcOrd="4" destOrd="0" presId="urn:microsoft.com/office/officeart/2005/8/layout/default"/>
  </dgm:cxnLst>
  <dgm:bg>
    <a:effectLst>
      <a:glow rad="622300">
        <a:schemeClr val="accent1">
          <a:alpha val="40000"/>
        </a:schemeClr>
      </a:glow>
      <a:softEdge rad="12700"/>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F52B037-95E9-4420-9AEB-425B6D986C6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447C95AB-841F-4F63-9905-A6BAC0FA9655}">
      <dgm:prSet/>
      <dgm:spPr/>
      <dgm:t>
        <a:bodyPr/>
        <a:lstStyle/>
        <a:p>
          <a:r>
            <a:rPr lang="en-US" b="1" i="0"/>
            <a:t>Reduced data silos.</a:t>
          </a:r>
          <a:r>
            <a:rPr lang="en-US" b="0" i="0"/>
            <a:t> By integrating data across systems, an EAI platform reduces or eliminates data silos. The data is accessible by all systems and users, who now have a unified view of the data no matter what tasks they're trying to perform.</a:t>
          </a:r>
          <a:endParaRPr lang="en-IN"/>
        </a:p>
      </dgm:t>
    </dgm:pt>
    <dgm:pt modelId="{14FA501A-6EC8-459E-942B-F139ED387B95}" type="parTrans" cxnId="{D65CF8D3-D81B-4B7A-9DD6-9B67F90C8DD7}">
      <dgm:prSet/>
      <dgm:spPr/>
      <dgm:t>
        <a:bodyPr/>
        <a:lstStyle/>
        <a:p>
          <a:endParaRPr lang="en-IN"/>
        </a:p>
      </dgm:t>
    </dgm:pt>
    <dgm:pt modelId="{2D364877-02CE-4C8E-AC11-3DD8959B674B}" type="sibTrans" cxnId="{D65CF8D3-D81B-4B7A-9DD6-9B67F90C8DD7}">
      <dgm:prSet/>
      <dgm:spPr/>
      <dgm:t>
        <a:bodyPr/>
        <a:lstStyle/>
        <a:p>
          <a:endParaRPr lang="en-IN"/>
        </a:p>
      </dgm:t>
    </dgm:pt>
    <dgm:pt modelId="{58B230B8-1773-4132-B39F-61662995092A}">
      <dgm:prSet/>
      <dgm:spPr/>
      <dgm:t>
        <a:bodyPr/>
        <a:lstStyle/>
        <a:p>
          <a:r>
            <a:rPr lang="en-US" b="1" i="0" dirty="0"/>
            <a:t>Improved data quality.</a:t>
          </a:r>
          <a:r>
            <a:rPr lang="en-US" b="0" i="0" dirty="0"/>
            <a:t> Data that is integrated through an EAI platform is more accurate and consistent. This improves </a:t>
          </a:r>
          <a:r>
            <a:rPr lang="en-US" b="0" i="0" u="sng" dirty="0">
              <a:hlinkClick xmlns:r="http://schemas.openxmlformats.org/officeDocument/2006/relationships" r:id="rId1"/>
            </a:rPr>
            <a:t>data quality</a:t>
          </a:r>
          <a:r>
            <a:rPr lang="en-US" b="0" i="0" dirty="0"/>
            <a:t> and makes it easier to understand, share and collaborate on the data. The improved data quality also leads to better analytics and more effective decision-making.</a:t>
          </a:r>
          <a:endParaRPr lang="en-IN" dirty="0"/>
        </a:p>
      </dgm:t>
    </dgm:pt>
    <dgm:pt modelId="{289AECDF-AB9A-46CC-A05F-07529B143620}" type="parTrans" cxnId="{295B4232-43D4-4295-8261-27D7C05BAAE8}">
      <dgm:prSet/>
      <dgm:spPr/>
      <dgm:t>
        <a:bodyPr/>
        <a:lstStyle/>
        <a:p>
          <a:endParaRPr lang="en-IN"/>
        </a:p>
      </dgm:t>
    </dgm:pt>
    <dgm:pt modelId="{63AB02EA-4D6B-42B1-A07A-53FD1FC17C6A}" type="sibTrans" cxnId="{295B4232-43D4-4295-8261-27D7C05BAAE8}">
      <dgm:prSet/>
      <dgm:spPr/>
      <dgm:t>
        <a:bodyPr/>
        <a:lstStyle/>
        <a:p>
          <a:endParaRPr lang="en-IN"/>
        </a:p>
      </dgm:t>
    </dgm:pt>
    <dgm:pt modelId="{426A7451-B681-42E1-8A83-335405BF0BF7}">
      <dgm:prSet/>
      <dgm:spPr/>
      <dgm:t>
        <a:bodyPr/>
        <a:lstStyle/>
        <a:p>
          <a:r>
            <a:rPr lang="en-US" b="1" i="0"/>
            <a:t>Streamlined operations.</a:t>
          </a:r>
          <a:r>
            <a:rPr lang="en-US" b="0" i="0"/>
            <a:t> An EAI platform can integrate an organization's key applications and services, resulting in greater </a:t>
          </a:r>
          <a:r>
            <a:rPr lang="en-US" b="0" i="0" u="sng">
              <a:hlinkClick xmlns:r="http://schemas.openxmlformats.org/officeDocument/2006/relationships" r:id="rId2"/>
            </a:rPr>
            <a:t>operational efficiency</a:t>
          </a:r>
          <a:r>
            <a:rPr lang="en-US" b="0" i="0"/>
            <a:t> and more streamlined business processes. To this end, the platform simplifies workflows, while reducing the time and effort it takes to carry out tasks.</a:t>
          </a:r>
          <a:endParaRPr lang="en-IN"/>
        </a:p>
      </dgm:t>
    </dgm:pt>
    <dgm:pt modelId="{AC52B8E1-DE30-47C4-8778-61FE8929FDA7}" type="parTrans" cxnId="{94808751-141C-4C7F-8026-3EBC43A730AA}">
      <dgm:prSet/>
      <dgm:spPr/>
      <dgm:t>
        <a:bodyPr/>
        <a:lstStyle/>
        <a:p>
          <a:endParaRPr lang="en-IN"/>
        </a:p>
      </dgm:t>
    </dgm:pt>
    <dgm:pt modelId="{FC809E5E-B35A-4F2E-AB58-61AE9496C239}" type="sibTrans" cxnId="{94808751-141C-4C7F-8026-3EBC43A730AA}">
      <dgm:prSet/>
      <dgm:spPr/>
      <dgm:t>
        <a:bodyPr/>
        <a:lstStyle/>
        <a:p>
          <a:endParaRPr lang="en-IN"/>
        </a:p>
      </dgm:t>
    </dgm:pt>
    <dgm:pt modelId="{EB12D50E-03BB-4023-83EE-646B631C0B92}" type="pres">
      <dgm:prSet presAssocID="{DF52B037-95E9-4420-9AEB-425B6D986C65}" presName="linear" presStyleCnt="0">
        <dgm:presLayoutVars>
          <dgm:animLvl val="lvl"/>
          <dgm:resizeHandles val="exact"/>
        </dgm:presLayoutVars>
      </dgm:prSet>
      <dgm:spPr/>
    </dgm:pt>
    <dgm:pt modelId="{3289CC47-9575-45F5-B918-9122A7A66802}" type="pres">
      <dgm:prSet presAssocID="{447C95AB-841F-4F63-9905-A6BAC0FA9655}" presName="parentText" presStyleLbl="node1" presStyleIdx="0" presStyleCnt="3">
        <dgm:presLayoutVars>
          <dgm:chMax val="0"/>
          <dgm:bulletEnabled val="1"/>
        </dgm:presLayoutVars>
      </dgm:prSet>
      <dgm:spPr/>
    </dgm:pt>
    <dgm:pt modelId="{D8DD7DD8-D64C-4E10-974B-1E0945962DC9}" type="pres">
      <dgm:prSet presAssocID="{2D364877-02CE-4C8E-AC11-3DD8959B674B}" presName="spacer" presStyleCnt="0"/>
      <dgm:spPr/>
    </dgm:pt>
    <dgm:pt modelId="{67283E43-ADE9-4E33-809E-CCCAF5852AB0}" type="pres">
      <dgm:prSet presAssocID="{58B230B8-1773-4132-B39F-61662995092A}" presName="parentText" presStyleLbl="node1" presStyleIdx="1" presStyleCnt="3">
        <dgm:presLayoutVars>
          <dgm:chMax val="0"/>
          <dgm:bulletEnabled val="1"/>
        </dgm:presLayoutVars>
      </dgm:prSet>
      <dgm:spPr/>
    </dgm:pt>
    <dgm:pt modelId="{8F4ED8BF-4DA7-4B68-AA8A-AB9A2A6E302C}" type="pres">
      <dgm:prSet presAssocID="{63AB02EA-4D6B-42B1-A07A-53FD1FC17C6A}" presName="spacer" presStyleCnt="0"/>
      <dgm:spPr/>
    </dgm:pt>
    <dgm:pt modelId="{F532D64D-5C21-4AF4-BF05-D31B5199A3E8}" type="pres">
      <dgm:prSet presAssocID="{426A7451-B681-42E1-8A83-335405BF0BF7}" presName="parentText" presStyleLbl="node1" presStyleIdx="2" presStyleCnt="3">
        <dgm:presLayoutVars>
          <dgm:chMax val="0"/>
          <dgm:bulletEnabled val="1"/>
        </dgm:presLayoutVars>
      </dgm:prSet>
      <dgm:spPr/>
    </dgm:pt>
  </dgm:ptLst>
  <dgm:cxnLst>
    <dgm:cxn modelId="{295B4232-43D4-4295-8261-27D7C05BAAE8}" srcId="{DF52B037-95E9-4420-9AEB-425B6D986C65}" destId="{58B230B8-1773-4132-B39F-61662995092A}" srcOrd="1" destOrd="0" parTransId="{289AECDF-AB9A-46CC-A05F-07529B143620}" sibTransId="{63AB02EA-4D6B-42B1-A07A-53FD1FC17C6A}"/>
    <dgm:cxn modelId="{70C3E36A-AF6C-4748-9B16-43DC3A830FD9}" type="presOf" srcId="{447C95AB-841F-4F63-9905-A6BAC0FA9655}" destId="{3289CC47-9575-45F5-B918-9122A7A66802}" srcOrd="0" destOrd="0" presId="urn:microsoft.com/office/officeart/2005/8/layout/vList2"/>
    <dgm:cxn modelId="{CAAA0F51-7488-4E80-B6F1-325646E366D3}" type="presOf" srcId="{426A7451-B681-42E1-8A83-335405BF0BF7}" destId="{F532D64D-5C21-4AF4-BF05-D31B5199A3E8}" srcOrd="0" destOrd="0" presId="urn:microsoft.com/office/officeart/2005/8/layout/vList2"/>
    <dgm:cxn modelId="{94808751-141C-4C7F-8026-3EBC43A730AA}" srcId="{DF52B037-95E9-4420-9AEB-425B6D986C65}" destId="{426A7451-B681-42E1-8A83-335405BF0BF7}" srcOrd="2" destOrd="0" parTransId="{AC52B8E1-DE30-47C4-8778-61FE8929FDA7}" sibTransId="{FC809E5E-B35A-4F2E-AB58-61AE9496C239}"/>
    <dgm:cxn modelId="{3FC7D754-6CFE-42C3-A950-FB8BF351AD48}" type="presOf" srcId="{58B230B8-1773-4132-B39F-61662995092A}" destId="{67283E43-ADE9-4E33-809E-CCCAF5852AB0}" srcOrd="0" destOrd="0" presId="urn:microsoft.com/office/officeart/2005/8/layout/vList2"/>
    <dgm:cxn modelId="{19281AAE-351F-47E2-97D1-E047B3C04DA1}" type="presOf" srcId="{DF52B037-95E9-4420-9AEB-425B6D986C65}" destId="{EB12D50E-03BB-4023-83EE-646B631C0B92}" srcOrd="0" destOrd="0" presId="urn:microsoft.com/office/officeart/2005/8/layout/vList2"/>
    <dgm:cxn modelId="{D65CF8D3-D81B-4B7A-9DD6-9B67F90C8DD7}" srcId="{DF52B037-95E9-4420-9AEB-425B6D986C65}" destId="{447C95AB-841F-4F63-9905-A6BAC0FA9655}" srcOrd="0" destOrd="0" parTransId="{14FA501A-6EC8-459E-942B-F139ED387B95}" sibTransId="{2D364877-02CE-4C8E-AC11-3DD8959B674B}"/>
    <dgm:cxn modelId="{1C8D473B-2A0C-48D9-8809-AA218A17BC01}" type="presParOf" srcId="{EB12D50E-03BB-4023-83EE-646B631C0B92}" destId="{3289CC47-9575-45F5-B918-9122A7A66802}" srcOrd="0" destOrd="0" presId="urn:microsoft.com/office/officeart/2005/8/layout/vList2"/>
    <dgm:cxn modelId="{F0AB5F91-32A1-490C-BDB3-1C5575D62FDD}" type="presParOf" srcId="{EB12D50E-03BB-4023-83EE-646B631C0B92}" destId="{D8DD7DD8-D64C-4E10-974B-1E0945962DC9}" srcOrd="1" destOrd="0" presId="urn:microsoft.com/office/officeart/2005/8/layout/vList2"/>
    <dgm:cxn modelId="{6C2E50FC-C19B-46C4-BE6B-4EA44054A4EF}" type="presParOf" srcId="{EB12D50E-03BB-4023-83EE-646B631C0B92}" destId="{67283E43-ADE9-4E33-809E-CCCAF5852AB0}" srcOrd="2" destOrd="0" presId="urn:microsoft.com/office/officeart/2005/8/layout/vList2"/>
    <dgm:cxn modelId="{A41F733A-DF93-4CE8-8580-7AA318070299}" type="presParOf" srcId="{EB12D50E-03BB-4023-83EE-646B631C0B92}" destId="{8F4ED8BF-4DA7-4B68-AA8A-AB9A2A6E302C}" srcOrd="3" destOrd="0" presId="urn:microsoft.com/office/officeart/2005/8/layout/vList2"/>
    <dgm:cxn modelId="{0980BC54-3A62-4FB0-9F32-4D1FF2EBA9E9}" type="presParOf" srcId="{EB12D50E-03BB-4023-83EE-646B631C0B92}" destId="{F532D64D-5C21-4AF4-BF05-D31B5199A3E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2AC6514-2857-4C96-8F0F-5FF12B6F999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5FC591E1-35C4-431F-8943-D9409E48C000}">
      <dgm:prSet/>
      <dgm:spPr/>
      <dgm:t>
        <a:bodyPr/>
        <a:lstStyle/>
        <a:p>
          <a:r>
            <a:rPr lang="en-US" b="1" i="0"/>
            <a:t>Improved customer experience.</a:t>
          </a:r>
          <a:r>
            <a:rPr lang="en-US" b="0" i="0"/>
            <a:t> An EAI platform provides a unified view of the data that is accurate, consistent and up to date. The organization's personnel, as well as its customers, have the information they need when they need it, helping to streamline and expedite processes such as sales inquiries, support calls, customer resource management, self-service account updates and other tasks.</a:t>
          </a:r>
          <a:endParaRPr lang="en-IN"/>
        </a:p>
      </dgm:t>
    </dgm:pt>
    <dgm:pt modelId="{15D7DB7F-9E9D-4B70-BE6C-B35BB65ED67D}" type="parTrans" cxnId="{23CE8AF3-EAB7-4AED-9B26-FF395386AF61}">
      <dgm:prSet/>
      <dgm:spPr/>
      <dgm:t>
        <a:bodyPr/>
        <a:lstStyle/>
        <a:p>
          <a:endParaRPr lang="en-IN"/>
        </a:p>
      </dgm:t>
    </dgm:pt>
    <dgm:pt modelId="{15326736-D4EB-4018-8A87-B00A97408737}" type="sibTrans" cxnId="{23CE8AF3-EAB7-4AED-9B26-FF395386AF61}">
      <dgm:prSet/>
      <dgm:spPr/>
      <dgm:t>
        <a:bodyPr/>
        <a:lstStyle/>
        <a:p>
          <a:endParaRPr lang="en-IN"/>
        </a:p>
      </dgm:t>
    </dgm:pt>
    <dgm:pt modelId="{C788408D-EB77-486D-922D-FC92B2C2EFA2}">
      <dgm:prSet/>
      <dgm:spPr/>
      <dgm:t>
        <a:bodyPr/>
        <a:lstStyle/>
        <a:p>
          <a:r>
            <a:rPr lang="en-US" b="1" i="0"/>
            <a:t>Reduced costs.</a:t>
          </a:r>
          <a:r>
            <a:rPr lang="en-US" b="0" i="0"/>
            <a:t> Because an EAI platform streamlines operations, business processes are more efficient and employees are more productive, both of which can help reduce overall costs. The increased productivity can also lead to new revenue sources because employees have more time to focus on new initiatives. In addition, the ability to integrate legacy systems into the platform can help reduce IT expenditures.</a:t>
          </a:r>
          <a:endParaRPr lang="en-IN"/>
        </a:p>
      </dgm:t>
    </dgm:pt>
    <dgm:pt modelId="{30E7AC5F-2CC2-4377-A7C0-15EC41DA914A}" type="parTrans" cxnId="{75B2C05D-F969-4568-A4CC-A4874E354E7F}">
      <dgm:prSet/>
      <dgm:spPr/>
      <dgm:t>
        <a:bodyPr/>
        <a:lstStyle/>
        <a:p>
          <a:endParaRPr lang="en-IN"/>
        </a:p>
      </dgm:t>
    </dgm:pt>
    <dgm:pt modelId="{D1B1D76A-0BA4-45E2-BC46-7C0DC2C0E66D}" type="sibTrans" cxnId="{75B2C05D-F969-4568-A4CC-A4874E354E7F}">
      <dgm:prSet/>
      <dgm:spPr/>
      <dgm:t>
        <a:bodyPr/>
        <a:lstStyle/>
        <a:p>
          <a:endParaRPr lang="en-IN"/>
        </a:p>
      </dgm:t>
    </dgm:pt>
    <dgm:pt modelId="{7D2276C1-2709-444C-B057-CE99691CA0C1}" type="pres">
      <dgm:prSet presAssocID="{32AC6514-2857-4C96-8F0F-5FF12B6F9999}" presName="linear" presStyleCnt="0">
        <dgm:presLayoutVars>
          <dgm:animLvl val="lvl"/>
          <dgm:resizeHandles val="exact"/>
        </dgm:presLayoutVars>
      </dgm:prSet>
      <dgm:spPr/>
    </dgm:pt>
    <dgm:pt modelId="{6739F9F1-AA9F-4F03-93CD-12D6766DBF9A}" type="pres">
      <dgm:prSet presAssocID="{5FC591E1-35C4-431F-8943-D9409E48C000}" presName="parentText" presStyleLbl="node1" presStyleIdx="0" presStyleCnt="2">
        <dgm:presLayoutVars>
          <dgm:chMax val="0"/>
          <dgm:bulletEnabled val="1"/>
        </dgm:presLayoutVars>
      </dgm:prSet>
      <dgm:spPr/>
    </dgm:pt>
    <dgm:pt modelId="{B2E72E3F-A13E-44E9-BCBF-4BFBFC48DC55}" type="pres">
      <dgm:prSet presAssocID="{15326736-D4EB-4018-8A87-B00A97408737}" presName="spacer" presStyleCnt="0"/>
      <dgm:spPr/>
    </dgm:pt>
    <dgm:pt modelId="{05C46FE6-3DA4-4310-B9DE-42B0E3612725}" type="pres">
      <dgm:prSet presAssocID="{C788408D-EB77-486D-922D-FC92B2C2EFA2}" presName="parentText" presStyleLbl="node1" presStyleIdx="1" presStyleCnt="2">
        <dgm:presLayoutVars>
          <dgm:chMax val="0"/>
          <dgm:bulletEnabled val="1"/>
        </dgm:presLayoutVars>
      </dgm:prSet>
      <dgm:spPr/>
    </dgm:pt>
  </dgm:ptLst>
  <dgm:cxnLst>
    <dgm:cxn modelId="{61711C1B-09BB-4C8E-A8F4-21AB22B841BF}" type="presOf" srcId="{5FC591E1-35C4-431F-8943-D9409E48C000}" destId="{6739F9F1-AA9F-4F03-93CD-12D6766DBF9A}" srcOrd="0" destOrd="0" presId="urn:microsoft.com/office/officeart/2005/8/layout/vList2"/>
    <dgm:cxn modelId="{75B2C05D-F969-4568-A4CC-A4874E354E7F}" srcId="{32AC6514-2857-4C96-8F0F-5FF12B6F9999}" destId="{C788408D-EB77-486D-922D-FC92B2C2EFA2}" srcOrd="1" destOrd="0" parTransId="{30E7AC5F-2CC2-4377-A7C0-15EC41DA914A}" sibTransId="{D1B1D76A-0BA4-45E2-BC46-7C0DC2C0E66D}"/>
    <dgm:cxn modelId="{676E0781-72CF-4FAE-8B5A-56FE30F3C98E}" type="presOf" srcId="{C788408D-EB77-486D-922D-FC92B2C2EFA2}" destId="{05C46FE6-3DA4-4310-B9DE-42B0E3612725}" srcOrd="0" destOrd="0" presId="urn:microsoft.com/office/officeart/2005/8/layout/vList2"/>
    <dgm:cxn modelId="{C51C7DB6-2176-42FD-BF01-2552F7ACA2C7}" type="presOf" srcId="{32AC6514-2857-4C96-8F0F-5FF12B6F9999}" destId="{7D2276C1-2709-444C-B057-CE99691CA0C1}" srcOrd="0" destOrd="0" presId="urn:microsoft.com/office/officeart/2005/8/layout/vList2"/>
    <dgm:cxn modelId="{23CE8AF3-EAB7-4AED-9B26-FF395386AF61}" srcId="{32AC6514-2857-4C96-8F0F-5FF12B6F9999}" destId="{5FC591E1-35C4-431F-8943-D9409E48C000}" srcOrd="0" destOrd="0" parTransId="{15D7DB7F-9E9D-4B70-BE6C-B35BB65ED67D}" sibTransId="{15326736-D4EB-4018-8A87-B00A97408737}"/>
    <dgm:cxn modelId="{47428D1F-8FE7-48A2-A0F1-0ACB44CC7E5A}" type="presParOf" srcId="{7D2276C1-2709-444C-B057-CE99691CA0C1}" destId="{6739F9F1-AA9F-4F03-93CD-12D6766DBF9A}" srcOrd="0" destOrd="0" presId="urn:microsoft.com/office/officeart/2005/8/layout/vList2"/>
    <dgm:cxn modelId="{5EE6965B-9995-4F5D-A11D-213888070A71}" type="presParOf" srcId="{7D2276C1-2709-444C-B057-CE99691CA0C1}" destId="{B2E72E3F-A13E-44E9-BCBF-4BFBFC48DC55}" srcOrd="1" destOrd="0" presId="urn:microsoft.com/office/officeart/2005/8/layout/vList2"/>
    <dgm:cxn modelId="{AA922AC6-9BE0-497C-90C5-CDD1EA07B59C}" type="presParOf" srcId="{7D2276C1-2709-444C-B057-CE99691CA0C1}" destId="{05C46FE6-3DA4-4310-B9DE-42B0E3612725}"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3ECC810-C1BE-4999-851E-34E351150772}"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IN"/>
        </a:p>
      </dgm:t>
    </dgm:pt>
    <dgm:pt modelId="{9795C0CD-4640-44AB-A528-B55EA9F261A4}">
      <dgm:prSet/>
      <dgm:spPr/>
      <dgm:t>
        <a:bodyPr/>
        <a:lstStyle/>
        <a:p>
          <a:r>
            <a:rPr lang="en-US" b="1" i="0"/>
            <a:t>Complexity.</a:t>
          </a:r>
          <a:r>
            <a:rPr lang="en-US" b="0" i="0"/>
            <a:t> Applications, services and database systems often vary substantially. Not only can the underlying technologies differ, but also the way in which data is stored, formatted, delivered and presented. Trying to integrate these systems into a unified operation is no small task. It takes time, resources and a fair amount of expertise.</a:t>
          </a:r>
          <a:endParaRPr lang="en-IN"/>
        </a:p>
      </dgm:t>
    </dgm:pt>
    <dgm:pt modelId="{0CE5906B-8916-4B12-A746-A6B4364EA6CF}" type="parTrans" cxnId="{17A57839-96E9-4077-B3F4-92AA9AFED9E0}">
      <dgm:prSet/>
      <dgm:spPr/>
      <dgm:t>
        <a:bodyPr/>
        <a:lstStyle/>
        <a:p>
          <a:endParaRPr lang="en-IN"/>
        </a:p>
      </dgm:t>
    </dgm:pt>
    <dgm:pt modelId="{D59BD6B6-ECFA-40FB-BA76-1D298934A3E2}" type="sibTrans" cxnId="{17A57839-96E9-4077-B3F4-92AA9AFED9E0}">
      <dgm:prSet/>
      <dgm:spPr/>
      <dgm:t>
        <a:bodyPr/>
        <a:lstStyle/>
        <a:p>
          <a:endParaRPr lang="en-IN"/>
        </a:p>
      </dgm:t>
    </dgm:pt>
    <dgm:pt modelId="{5DAEB48C-7B26-4FAD-ACFB-8FA9961B1EE6}">
      <dgm:prSet/>
      <dgm:spPr/>
      <dgm:t>
        <a:bodyPr/>
        <a:lstStyle/>
        <a:p>
          <a:r>
            <a:rPr lang="en-US" b="1" i="0"/>
            <a:t>Legacy systems.</a:t>
          </a:r>
          <a:r>
            <a:rPr lang="en-US" b="0" i="0"/>
            <a:t> Integrating </a:t>
          </a:r>
          <a:r>
            <a:rPr lang="en-US" b="0" i="0" u="sng">
              <a:hlinkClick xmlns:r="http://schemas.openxmlformats.org/officeDocument/2006/relationships" r:id="rId1"/>
            </a:rPr>
            <a:t>legacy systems</a:t>
          </a:r>
          <a:r>
            <a:rPr lang="en-US" b="0" i="0"/>
            <a:t> with other applications and services can be difficult. Older systems are often incompatible with modern applications or even other legacy systems. The older the legacy systems and greater their number, the more challenges they present.</a:t>
          </a:r>
          <a:endParaRPr lang="en-IN"/>
        </a:p>
      </dgm:t>
    </dgm:pt>
    <dgm:pt modelId="{B4BF4523-23D5-41B4-91EE-1AE5B6DCEA03}" type="parTrans" cxnId="{F3B92536-0E2F-4F4C-9D5C-9E6B460ABCB5}">
      <dgm:prSet/>
      <dgm:spPr/>
      <dgm:t>
        <a:bodyPr/>
        <a:lstStyle/>
        <a:p>
          <a:endParaRPr lang="en-IN"/>
        </a:p>
      </dgm:t>
    </dgm:pt>
    <dgm:pt modelId="{757BE279-0C4D-4C52-9202-805A73186DBD}" type="sibTrans" cxnId="{F3B92536-0E2F-4F4C-9D5C-9E6B460ABCB5}">
      <dgm:prSet/>
      <dgm:spPr/>
      <dgm:t>
        <a:bodyPr/>
        <a:lstStyle/>
        <a:p>
          <a:endParaRPr lang="en-IN"/>
        </a:p>
      </dgm:t>
    </dgm:pt>
    <dgm:pt modelId="{30B09468-32FC-4F05-87D0-08EB9E197E94}" type="pres">
      <dgm:prSet presAssocID="{93ECC810-C1BE-4999-851E-34E351150772}" presName="Name0" presStyleCnt="0">
        <dgm:presLayoutVars>
          <dgm:chMax val="7"/>
          <dgm:dir/>
          <dgm:animLvl val="lvl"/>
          <dgm:resizeHandles val="exact"/>
        </dgm:presLayoutVars>
      </dgm:prSet>
      <dgm:spPr/>
    </dgm:pt>
    <dgm:pt modelId="{1708942E-227B-4C7E-A25E-36B8B148B782}" type="pres">
      <dgm:prSet presAssocID="{9795C0CD-4640-44AB-A528-B55EA9F261A4}" presName="circle1" presStyleLbl="node1" presStyleIdx="0" presStyleCnt="2"/>
      <dgm:spPr/>
    </dgm:pt>
    <dgm:pt modelId="{2FF2838F-6552-49DD-9638-EA8CA2AF828B}" type="pres">
      <dgm:prSet presAssocID="{9795C0CD-4640-44AB-A528-B55EA9F261A4}" presName="space" presStyleCnt="0"/>
      <dgm:spPr/>
    </dgm:pt>
    <dgm:pt modelId="{DBF73983-5A32-4D4C-B819-4818C9F0ED48}" type="pres">
      <dgm:prSet presAssocID="{9795C0CD-4640-44AB-A528-B55EA9F261A4}" presName="rect1" presStyleLbl="alignAcc1" presStyleIdx="0" presStyleCnt="2"/>
      <dgm:spPr/>
    </dgm:pt>
    <dgm:pt modelId="{E4DC9ECD-69DB-4646-A0EF-BC7BAC29C8E0}" type="pres">
      <dgm:prSet presAssocID="{5DAEB48C-7B26-4FAD-ACFB-8FA9961B1EE6}" presName="vertSpace2" presStyleLbl="node1" presStyleIdx="0" presStyleCnt="2"/>
      <dgm:spPr/>
    </dgm:pt>
    <dgm:pt modelId="{AFA484E5-2B96-4A0C-81BC-FCA87D4F31AE}" type="pres">
      <dgm:prSet presAssocID="{5DAEB48C-7B26-4FAD-ACFB-8FA9961B1EE6}" presName="circle2" presStyleLbl="node1" presStyleIdx="1" presStyleCnt="2"/>
      <dgm:spPr/>
    </dgm:pt>
    <dgm:pt modelId="{EB551933-93B7-4449-9A91-8CBFBA1D3A6A}" type="pres">
      <dgm:prSet presAssocID="{5DAEB48C-7B26-4FAD-ACFB-8FA9961B1EE6}" presName="rect2" presStyleLbl="alignAcc1" presStyleIdx="1" presStyleCnt="2"/>
      <dgm:spPr/>
    </dgm:pt>
    <dgm:pt modelId="{4E3E229E-A319-4B9E-A14C-158DE3FDD75C}" type="pres">
      <dgm:prSet presAssocID="{9795C0CD-4640-44AB-A528-B55EA9F261A4}" presName="rect1ParTxNoCh" presStyleLbl="alignAcc1" presStyleIdx="1" presStyleCnt="2">
        <dgm:presLayoutVars>
          <dgm:chMax val="1"/>
          <dgm:bulletEnabled val="1"/>
        </dgm:presLayoutVars>
      </dgm:prSet>
      <dgm:spPr/>
    </dgm:pt>
    <dgm:pt modelId="{63DA32E1-936C-4AD9-8938-E1B04A2987FD}" type="pres">
      <dgm:prSet presAssocID="{5DAEB48C-7B26-4FAD-ACFB-8FA9961B1EE6}" presName="rect2ParTxNoCh" presStyleLbl="alignAcc1" presStyleIdx="1" presStyleCnt="2">
        <dgm:presLayoutVars>
          <dgm:chMax val="1"/>
          <dgm:bulletEnabled val="1"/>
        </dgm:presLayoutVars>
      </dgm:prSet>
      <dgm:spPr/>
    </dgm:pt>
  </dgm:ptLst>
  <dgm:cxnLst>
    <dgm:cxn modelId="{2ED80836-783D-4072-B453-3F7360FC640A}" type="presOf" srcId="{93ECC810-C1BE-4999-851E-34E351150772}" destId="{30B09468-32FC-4F05-87D0-08EB9E197E94}" srcOrd="0" destOrd="0" presId="urn:microsoft.com/office/officeart/2005/8/layout/target3"/>
    <dgm:cxn modelId="{F3B92536-0E2F-4F4C-9D5C-9E6B460ABCB5}" srcId="{93ECC810-C1BE-4999-851E-34E351150772}" destId="{5DAEB48C-7B26-4FAD-ACFB-8FA9961B1EE6}" srcOrd="1" destOrd="0" parTransId="{B4BF4523-23D5-41B4-91EE-1AE5B6DCEA03}" sibTransId="{757BE279-0C4D-4C52-9202-805A73186DBD}"/>
    <dgm:cxn modelId="{17A57839-96E9-4077-B3F4-92AA9AFED9E0}" srcId="{93ECC810-C1BE-4999-851E-34E351150772}" destId="{9795C0CD-4640-44AB-A528-B55EA9F261A4}" srcOrd="0" destOrd="0" parTransId="{0CE5906B-8916-4B12-A746-A6B4364EA6CF}" sibTransId="{D59BD6B6-ECFA-40FB-BA76-1D298934A3E2}"/>
    <dgm:cxn modelId="{A7B222CD-3778-4F4B-9AE4-F72DFF0EBF8F}" type="presOf" srcId="{5DAEB48C-7B26-4FAD-ACFB-8FA9961B1EE6}" destId="{EB551933-93B7-4449-9A91-8CBFBA1D3A6A}" srcOrd="0" destOrd="0" presId="urn:microsoft.com/office/officeart/2005/8/layout/target3"/>
    <dgm:cxn modelId="{DCE13FD3-4FD3-40EE-AF90-A16CDBF97786}" type="presOf" srcId="{5DAEB48C-7B26-4FAD-ACFB-8FA9961B1EE6}" destId="{63DA32E1-936C-4AD9-8938-E1B04A2987FD}" srcOrd="1" destOrd="0" presId="urn:microsoft.com/office/officeart/2005/8/layout/target3"/>
    <dgm:cxn modelId="{58E2BAD7-6D2D-4FCF-9688-7E002F1B254D}" type="presOf" srcId="{9795C0CD-4640-44AB-A528-B55EA9F261A4}" destId="{DBF73983-5A32-4D4C-B819-4818C9F0ED48}" srcOrd="0" destOrd="0" presId="urn:microsoft.com/office/officeart/2005/8/layout/target3"/>
    <dgm:cxn modelId="{3C9C16E3-53C0-4787-A73A-697406AEB105}" type="presOf" srcId="{9795C0CD-4640-44AB-A528-B55EA9F261A4}" destId="{4E3E229E-A319-4B9E-A14C-158DE3FDD75C}" srcOrd="1" destOrd="0" presId="urn:microsoft.com/office/officeart/2005/8/layout/target3"/>
    <dgm:cxn modelId="{938C7A30-CCC4-4581-8B72-1DA62B07460B}" type="presParOf" srcId="{30B09468-32FC-4F05-87D0-08EB9E197E94}" destId="{1708942E-227B-4C7E-A25E-36B8B148B782}" srcOrd="0" destOrd="0" presId="urn:microsoft.com/office/officeart/2005/8/layout/target3"/>
    <dgm:cxn modelId="{0FA62768-ACB2-4B4B-98A5-CE9DDEE42471}" type="presParOf" srcId="{30B09468-32FC-4F05-87D0-08EB9E197E94}" destId="{2FF2838F-6552-49DD-9638-EA8CA2AF828B}" srcOrd="1" destOrd="0" presId="urn:microsoft.com/office/officeart/2005/8/layout/target3"/>
    <dgm:cxn modelId="{3DCBF076-1FE9-4FFA-8DF2-37FC952CA7BD}" type="presParOf" srcId="{30B09468-32FC-4F05-87D0-08EB9E197E94}" destId="{DBF73983-5A32-4D4C-B819-4818C9F0ED48}" srcOrd="2" destOrd="0" presId="urn:microsoft.com/office/officeart/2005/8/layout/target3"/>
    <dgm:cxn modelId="{09A078B5-BAF7-4480-9A07-CE573315B23F}" type="presParOf" srcId="{30B09468-32FC-4F05-87D0-08EB9E197E94}" destId="{E4DC9ECD-69DB-4646-A0EF-BC7BAC29C8E0}" srcOrd="3" destOrd="0" presId="urn:microsoft.com/office/officeart/2005/8/layout/target3"/>
    <dgm:cxn modelId="{6F36619F-EB11-4331-91C0-F3E9A2A765D7}" type="presParOf" srcId="{30B09468-32FC-4F05-87D0-08EB9E197E94}" destId="{AFA484E5-2B96-4A0C-81BC-FCA87D4F31AE}" srcOrd="4" destOrd="0" presId="urn:microsoft.com/office/officeart/2005/8/layout/target3"/>
    <dgm:cxn modelId="{76998EBA-1C48-4722-8B99-46152257F3EF}" type="presParOf" srcId="{30B09468-32FC-4F05-87D0-08EB9E197E94}" destId="{EB551933-93B7-4449-9A91-8CBFBA1D3A6A}" srcOrd="5" destOrd="0" presId="urn:microsoft.com/office/officeart/2005/8/layout/target3"/>
    <dgm:cxn modelId="{575B5024-B354-47D3-8A9E-6ABB36E834CB}" type="presParOf" srcId="{30B09468-32FC-4F05-87D0-08EB9E197E94}" destId="{4E3E229E-A319-4B9E-A14C-158DE3FDD75C}" srcOrd="6" destOrd="0" presId="urn:microsoft.com/office/officeart/2005/8/layout/target3"/>
    <dgm:cxn modelId="{B3FD9BFA-93F8-4F3E-840F-F664AB4F5212}" type="presParOf" srcId="{30B09468-32FC-4F05-87D0-08EB9E197E94}" destId="{63DA32E1-936C-4AD9-8938-E1B04A2987FD}" srcOrd="7"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16516B7-5D09-4384-9FE4-CE3342FDCF82}"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IN"/>
        </a:p>
      </dgm:t>
    </dgm:pt>
    <dgm:pt modelId="{4CEF74C4-CEA4-4939-B0FA-BFB63DBEC0EF}">
      <dgm:prSet/>
      <dgm:spPr/>
      <dgm:t>
        <a:bodyPr/>
        <a:lstStyle/>
        <a:p>
          <a:r>
            <a:rPr lang="en-US" b="1" i="0"/>
            <a:t>Scalability.</a:t>
          </a:r>
          <a:r>
            <a:rPr lang="en-US" b="0" i="0"/>
            <a:t> Even if all the applications and services can be seamlessly integrated with each other, an EAI platform might still run into problems as data volumes grow and the number of transactions increases. If an organization relies primarily on cloud services, </a:t>
          </a:r>
          <a:r>
            <a:rPr lang="en-US" b="0" i="0" u="sng">
              <a:hlinkClick xmlns:r="http://schemas.openxmlformats.org/officeDocument/2006/relationships" r:id="rId1"/>
            </a:rPr>
            <a:t>scalability</a:t>
          </a:r>
          <a:r>
            <a:rPr lang="en-US" b="0" i="0"/>
            <a:t> is usually not much of an issue (except in terms of costs). For on-premises systems, however, an EAI platform must be agile enough to accommodate changes in workload and data patterns, otherwise the EAI platform might suffer serious performance degradation.</a:t>
          </a:r>
          <a:endParaRPr lang="en-IN"/>
        </a:p>
      </dgm:t>
    </dgm:pt>
    <dgm:pt modelId="{6A553E19-C52C-43D9-90FF-5FD8746341B9}" type="parTrans" cxnId="{F64CFC94-A81E-4379-8DFA-6FB88C5BC9B2}">
      <dgm:prSet/>
      <dgm:spPr/>
      <dgm:t>
        <a:bodyPr/>
        <a:lstStyle/>
        <a:p>
          <a:endParaRPr lang="en-IN"/>
        </a:p>
      </dgm:t>
    </dgm:pt>
    <dgm:pt modelId="{9DC112EC-9D06-49A3-BA77-362686F4698D}" type="sibTrans" cxnId="{F64CFC94-A81E-4379-8DFA-6FB88C5BC9B2}">
      <dgm:prSet/>
      <dgm:spPr/>
      <dgm:t>
        <a:bodyPr/>
        <a:lstStyle/>
        <a:p>
          <a:endParaRPr lang="en-IN"/>
        </a:p>
      </dgm:t>
    </dgm:pt>
    <dgm:pt modelId="{52640B40-E86E-441B-B031-D926CC494BCE}">
      <dgm:prSet/>
      <dgm:spPr/>
      <dgm:t>
        <a:bodyPr/>
        <a:lstStyle/>
        <a:p>
          <a:r>
            <a:rPr lang="en-US" b="1" i="0"/>
            <a:t>Security risks.</a:t>
          </a:r>
          <a:r>
            <a:rPr lang="en-US" b="0" i="0"/>
            <a:t> When implementing an EAI platform, an organization must ensure that the platform includes effective </a:t>
          </a:r>
          <a:r>
            <a:rPr lang="en-US" b="0" i="0" u="sng">
              <a:hlinkClick xmlns:r="http://schemas.openxmlformats.org/officeDocument/2006/relationships" r:id="rId2"/>
            </a:rPr>
            <a:t>security</a:t>
          </a:r>
          <a:r>
            <a:rPr lang="en-US" b="0" i="0"/>
            <a:t> and </a:t>
          </a:r>
          <a:r>
            <a:rPr lang="en-US" b="0" i="0" u="sng">
              <a:hlinkClick xmlns:r="http://schemas.openxmlformats.org/officeDocument/2006/relationships" r:id="rId3"/>
            </a:rPr>
            <a:t>privacy</a:t>
          </a:r>
          <a:r>
            <a:rPr lang="en-US" b="0" i="0"/>
            <a:t> protections and adheres to all applicable regulations. Failing to exercise due diligence in any aspect of the platform's implementation can leave serious holes in those protections. As an EAI platform becomes more complex, so too can security and privacy management.</a:t>
          </a:r>
          <a:endParaRPr lang="en-IN"/>
        </a:p>
      </dgm:t>
    </dgm:pt>
    <dgm:pt modelId="{F0919C33-AC4B-4FBA-9328-54664459D016}" type="parTrans" cxnId="{190B2EBD-0E98-43F9-B68A-0BEF13E8A701}">
      <dgm:prSet/>
      <dgm:spPr/>
      <dgm:t>
        <a:bodyPr/>
        <a:lstStyle/>
        <a:p>
          <a:endParaRPr lang="en-IN"/>
        </a:p>
      </dgm:t>
    </dgm:pt>
    <dgm:pt modelId="{10514A12-2162-4A28-8AC8-CDB31DA45053}" type="sibTrans" cxnId="{190B2EBD-0E98-43F9-B68A-0BEF13E8A701}">
      <dgm:prSet/>
      <dgm:spPr/>
      <dgm:t>
        <a:bodyPr/>
        <a:lstStyle/>
        <a:p>
          <a:endParaRPr lang="en-IN"/>
        </a:p>
      </dgm:t>
    </dgm:pt>
    <dgm:pt modelId="{609DE88F-0F81-4564-9D20-21766A5937F8}" type="pres">
      <dgm:prSet presAssocID="{A16516B7-5D09-4384-9FE4-CE3342FDCF82}" presName="Name0" presStyleCnt="0">
        <dgm:presLayoutVars>
          <dgm:chMax val="7"/>
          <dgm:dir/>
          <dgm:animLvl val="lvl"/>
          <dgm:resizeHandles val="exact"/>
        </dgm:presLayoutVars>
      </dgm:prSet>
      <dgm:spPr/>
    </dgm:pt>
    <dgm:pt modelId="{37363D19-D291-47DF-B4BF-4037846A1811}" type="pres">
      <dgm:prSet presAssocID="{4CEF74C4-CEA4-4939-B0FA-BFB63DBEC0EF}" presName="circle1" presStyleLbl="node1" presStyleIdx="0" presStyleCnt="2"/>
      <dgm:spPr/>
    </dgm:pt>
    <dgm:pt modelId="{811065A1-2579-4373-9C18-149C8D291FC1}" type="pres">
      <dgm:prSet presAssocID="{4CEF74C4-CEA4-4939-B0FA-BFB63DBEC0EF}" presName="space" presStyleCnt="0"/>
      <dgm:spPr/>
    </dgm:pt>
    <dgm:pt modelId="{FBEC363B-DF38-4CE1-A3F0-C8EDA8DC5555}" type="pres">
      <dgm:prSet presAssocID="{4CEF74C4-CEA4-4939-B0FA-BFB63DBEC0EF}" presName="rect1" presStyleLbl="alignAcc1" presStyleIdx="0" presStyleCnt="2"/>
      <dgm:spPr/>
    </dgm:pt>
    <dgm:pt modelId="{0BBB1FB0-AA6E-4C32-9F18-2E5E761D3B28}" type="pres">
      <dgm:prSet presAssocID="{52640B40-E86E-441B-B031-D926CC494BCE}" presName="vertSpace2" presStyleLbl="node1" presStyleIdx="0" presStyleCnt="2"/>
      <dgm:spPr/>
    </dgm:pt>
    <dgm:pt modelId="{D2D2733E-947A-4BCB-BCAC-E7FA5AAB0345}" type="pres">
      <dgm:prSet presAssocID="{52640B40-E86E-441B-B031-D926CC494BCE}" presName="circle2" presStyleLbl="node1" presStyleIdx="1" presStyleCnt="2"/>
      <dgm:spPr/>
    </dgm:pt>
    <dgm:pt modelId="{70620B71-7C27-4032-976A-6EEF04495793}" type="pres">
      <dgm:prSet presAssocID="{52640B40-E86E-441B-B031-D926CC494BCE}" presName="rect2" presStyleLbl="alignAcc1" presStyleIdx="1" presStyleCnt="2"/>
      <dgm:spPr/>
    </dgm:pt>
    <dgm:pt modelId="{1028BC93-A855-4C33-980F-9D5369F18AB8}" type="pres">
      <dgm:prSet presAssocID="{4CEF74C4-CEA4-4939-B0FA-BFB63DBEC0EF}" presName="rect1ParTxNoCh" presStyleLbl="alignAcc1" presStyleIdx="1" presStyleCnt="2">
        <dgm:presLayoutVars>
          <dgm:chMax val="1"/>
          <dgm:bulletEnabled val="1"/>
        </dgm:presLayoutVars>
      </dgm:prSet>
      <dgm:spPr/>
    </dgm:pt>
    <dgm:pt modelId="{9A678765-63F7-4E53-8856-72B2CEA5F62E}" type="pres">
      <dgm:prSet presAssocID="{52640B40-E86E-441B-B031-D926CC494BCE}" presName="rect2ParTxNoCh" presStyleLbl="alignAcc1" presStyleIdx="1" presStyleCnt="2">
        <dgm:presLayoutVars>
          <dgm:chMax val="1"/>
          <dgm:bulletEnabled val="1"/>
        </dgm:presLayoutVars>
      </dgm:prSet>
      <dgm:spPr/>
    </dgm:pt>
  </dgm:ptLst>
  <dgm:cxnLst>
    <dgm:cxn modelId="{14C5401A-E95B-4B4F-B3C1-4A8BCFA86647}" type="presOf" srcId="{4CEF74C4-CEA4-4939-B0FA-BFB63DBEC0EF}" destId="{1028BC93-A855-4C33-980F-9D5369F18AB8}" srcOrd="1" destOrd="0" presId="urn:microsoft.com/office/officeart/2005/8/layout/target3"/>
    <dgm:cxn modelId="{B361B51A-7991-422B-A95D-3805440EEB19}" type="presOf" srcId="{52640B40-E86E-441B-B031-D926CC494BCE}" destId="{9A678765-63F7-4E53-8856-72B2CEA5F62E}" srcOrd="1" destOrd="0" presId="urn:microsoft.com/office/officeart/2005/8/layout/target3"/>
    <dgm:cxn modelId="{3752C51F-E929-440E-850C-B1615DD906F8}" type="presOf" srcId="{A16516B7-5D09-4384-9FE4-CE3342FDCF82}" destId="{609DE88F-0F81-4564-9D20-21766A5937F8}" srcOrd="0" destOrd="0" presId="urn:microsoft.com/office/officeart/2005/8/layout/target3"/>
    <dgm:cxn modelId="{CB0B0293-60DE-41BD-BFE8-01A49E3C784A}" type="presOf" srcId="{52640B40-E86E-441B-B031-D926CC494BCE}" destId="{70620B71-7C27-4032-976A-6EEF04495793}" srcOrd="0" destOrd="0" presId="urn:microsoft.com/office/officeart/2005/8/layout/target3"/>
    <dgm:cxn modelId="{F64CFC94-A81E-4379-8DFA-6FB88C5BC9B2}" srcId="{A16516B7-5D09-4384-9FE4-CE3342FDCF82}" destId="{4CEF74C4-CEA4-4939-B0FA-BFB63DBEC0EF}" srcOrd="0" destOrd="0" parTransId="{6A553E19-C52C-43D9-90FF-5FD8746341B9}" sibTransId="{9DC112EC-9D06-49A3-BA77-362686F4698D}"/>
    <dgm:cxn modelId="{190B2EBD-0E98-43F9-B68A-0BEF13E8A701}" srcId="{A16516B7-5D09-4384-9FE4-CE3342FDCF82}" destId="{52640B40-E86E-441B-B031-D926CC494BCE}" srcOrd="1" destOrd="0" parTransId="{F0919C33-AC4B-4FBA-9328-54664459D016}" sibTransId="{10514A12-2162-4A28-8AC8-CDB31DA45053}"/>
    <dgm:cxn modelId="{104AACC7-DA64-40EB-8CE6-B1C619020381}" type="presOf" srcId="{4CEF74C4-CEA4-4939-B0FA-BFB63DBEC0EF}" destId="{FBEC363B-DF38-4CE1-A3F0-C8EDA8DC5555}" srcOrd="0" destOrd="0" presId="urn:microsoft.com/office/officeart/2005/8/layout/target3"/>
    <dgm:cxn modelId="{8FB5A16A-614E-4D1C-83E3-C08E36451C85}" type="presParOf" srcId="{609DE88F-0F81-4564-9D20-21766A5937F8}" destId="{37363D19-D291-47DF-B4BF-4037846A1811}" srcOrd="0" destOrd="0" presId="urn:microsoft.com/office/officeart/2005/8/layout/target3"/>
    <dgm:cxn modelId="{83674FDF-C5A0-4316-B4D0-29ACD48EE9B0}" type="presParOf" srcId="{609DE88F-0F81-4564-9D20-21766A5937F8}" destId="{811065A1-2579-4373-9C18-149C8D291FC1}" srcOrd="1" destOrd="0" presId="urn:microsoft.com/office/officeart/2005/8/layout/target3"/>
    <dgm:cxn modelId="{2F82D602-1A27-47DD-BD55-C270BA1E6936}" type="presParOf" srcId="{609DE88F-0F81-4564-9D20-21766A5937F8}" destId="{FBEC363B-DF38-4CE1-A3F0-C8EDA8DC5555}" srcOrd="2" destOrd="0" presId="urn:microsoft.com/office/officeart/2005/8/layout/target3"/>
    <dgm:cxn modelId="{A10D0AE0-9656-4A39-88D0-A32707190359}" type="presParOf" srcId="{609DE88F-0F81-4564-9D20-21766A5937F8}" destId="{0BBB1FB0-AA6E-4C32-9F18-2E5E761D3B28}" srcOrd="3" destOrd="0" presId="urn:microsoft.com/office/officeart/2005/8/layout/target3"/>
    <dgm:cxn modelId="{6DAC6537-27C2-4EA0-AC0A-B18A66600C32}" type="presParOf" srcId="{609DE88F-0F81-4564-9D20-21766A5937F8}" destId="{D2D2733E-947A-4BCB-BCAC-E7FA5AAB0345}" srcOrd="4" destOrd="0" presId="urn:microsoft.com/office/officeart/2005/8/layout/target3"/>
    <dgm:cxn modelId="{3E7B58B3-B687-47A1-9CB3-51BA443472EA}" type="presParOf" srcId="{609DE88F-0F81-4564-9D20-21766A5937F8}" destId="{70620B71-7C27-4032-976A-6EEF04495793}" srcOrd="5" destOrd="0" presId="urn:microsoft.com/office/officeart/2005/8/layout/target3"/>
    <dgm:cxn modelId="{6A5FA4F8-09A7-4C6E-8136-CC8764C2D17A}" type="presParOf" srcId="{609DE88F-0F81-4564-9D20-21766A5937F8}" destId="{1028BC93-A855-4C33-980F-9D5369F18AB8}" srcOrd="6" destOrd="0" presId="urn:microsoft.com/office/officeart/2005/8/layout/target3"/>
    <dgm:cxn modelId="{7DE7D623-7246-4C61-BDF0-ACEC67300647}" type="presParOf" srcId="{609DE88F-0F81-4564-9D20-21766A5937F8}" destId="{9A678765-63F7-4E53-8856-72B2CEA5F62E}" srcOrd="7" destOrd="0" presId="urn:microsoft.com/office/officeart/2005/8/layout/targe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8F3947-77FB-4183-BE0B-6789CF60E527}">
      <dsp:nvSpPr>
        <dsp:cNvPr id="0" name=""/>
        <dsp:cNvSpPr/>
      </dsp:nvSpPr>
      <dsp:spPr>
        <a:xfrm>
          <a:off x="0" y="44344"/>
          <a:ext cx="9448799" cy="397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baseline="0"/>
            <a:t>Enterprise Application Integration (EAI) is like connecting different parts of a big company's computer systems so they can all talk to each other smoothly. Imagine a company where each department has its own computer system for things like accounting, sales, and inventory. These systems often use different languages or formats to store information. EAI is like a translator that helps these systems understand each other and share information seamlessly. It ensures that data can flow between different applications without any hiccups, making the whole company work more efficiently.</a:t>
          </a:r>
          <a:endParaRPr lang="en-IN" sz="2500" kern="1200"/>
        </a:p>
      </dsp:txBody>
      <dsp:txXfrm>
        <a:off x="194190" y="238534"/>
        <a:ext cx="9060419" cy="35896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6C5159-4DCB-4CC9-9C67-B55022749474}">
      <dsp:nvSpPr>
        <dsp:cNvPr id="0" name=""/>
        <dsp:cNvSpPr/>
      </dsp:nvSpPr>
      <dsp:spPr>
        <a:xfrm>
          <a:off x="0" y="0"/>
          <a:ext cx="10372725" cy="15300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b="1" i="0" kern="1200" dirty="0"/>
            <a:t>Data integration.</a:t>
          </a:r>
          <a:r>
            <a:rPr lang="en-US" sz="1700" b="0" i="0" kern="1200" dirty="0"/>
            <a:t> The EAI platform integrates data to facilitate communications and improve data quality. As part of this process, the platform removes duplicate data, formats the data where necessary, and transforms the data in other ways to ensure consistency between applications and to reduce errors and other data issues. The platform also synchronizes data stores and keeps them up to date with changes.</a:t>
          </a:r>
          <a:endParaRPr lang="en-IN" sz="1700" kern="1200" dirty="0"/>
        </a:p>
      </dsp:txBody>
      <dsp:txXfrm>
        <a:off x="2227552" y="0"/>
        <a:ext cx="8145172" cy="1530074"/>
      </dsp:txXfrm>
    </dsp:sp>
    <dsp:sp modelId="{2306ABD4-7FF7-4835-A5E3-1D0F1E7C246A}">
      <dsp:nvSpPr>
        <dsp:cNvPr id="0" name=""/>
        <dsp:cNvSpPr/>
      </dsp:nvSpPr>
      <dsp:spPr>
        <a:xfrm>
          <a:off x="146275" y="155437"/>
          <a:ext cx="2088008" cy="121920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6000" b="-3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FE6E23-DAFE-45FA-A8E9-4D55A67BE84C}">
      <dsp:nvSpPr>
        <dsp:cNvPr id="0" name=""/>
        <dsp:cNvSpPr/>
      </dsp:nvSpPr>
      <dsp:spPr>
        <a:xfrm>
          <a:off x="0" y="1683082"/>
          <a:ext cx="10372725" cy="15300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b="1" i="0" kern="1200" dirty="0"/>
            <a:t>Workflow integration.</a:t>
          </a:r>
          <a:r>
            <a:rPr lang="en-US" sz="1700" b="0" i="0" kern="1200" dirty="0"/>
            <a:t> An EAI platform often includes tools for enabling the applications and services to work together. This can increase productivity by making common tasks easier to perform. For example, onboarding an employee might require human resources to update payroll systems, personnel records, floor plans, door access controls and IT resources. With EAI, these different tasks can be performed as a single workflow instead of separate operations.</a:t>
          </a:r>
          <a:endParaRPr lang="en-IN" sz="1700" kern="1200" dirty="0"/>
        </a:p>
      </dsp:txBody>
      <dsp:txXfrm>
        <a:off x="2227552" y="1683082"/>
        <a:ext cx="8145172" cy="1530074"/>
      </dsp:txXfrm>
    </dsp:sp>
    <dsp:sp modelId="{A255C7A4-8F86-490A-A5AD-C7076350825F}">
      <dsp:nvSpPr>
        <dsp:cNvPr id="0" name=""/>
        <dsp:cNvSpPr/>
      </dsp:nvSpPr>
      <dsp:spPr>
        <a:xfrm>
          <a:off x="164282" y="1838519"/>
          <a:ext cx="2051994" cy="1219200"/>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EFC8A9-3A92-4167-BBC0-EC8BA61E4B5F}">
      <dsp:nvSpPr>
        <dsp:cNvPr id="0" name=""/>
        <dsp:cNvSpPr/>
      </dsp:nvSpPr>
      <dsp:spPr>
        <a:xfrm>
          <a:off x="0" y="3366164"/>
          <a:ext cx="10372725" cy="15300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b="1" i="0" kern="1200" dirty="0"/>
            <a:t>Interface integration.</a:t>
          </a:r>
          <a:r>
            <a:rPr lang="en-US" sz="1700" b="0" i="0" kern="1200" dirty="0"/>
            <a:t> An EAI platform provides a single interface that enables users to connect with the applications, services, databases and other systems integrated into the platform. In this way, users don't have to negotiate the individual interfaces available to each system. The challenge with a single interface, however, is that even a minor change to an application or service can potentially impact the interface's functionality.</a:t>
          </a:r>
          <a:endParaRPr lang="en-IN" sz="1700" kern="1200" dirty="0"/>
        </a:p>
      </dsp:txBody>
      <dsp:txXfrm>
        <a:off x="2227552" y="3366164"/>
        <a:ext cx="8145172" cy="1530074"/>
      </dsp:txXfrm>
    </dsp:sp>
    <dsp:sp modelId="{A28532DC-22E3-4974-A5EE-D950B839DDEC}">
      <dsp:nvSpPr>
        <dsp:cNvPr id="0" name=""/>
        <dsp:cNvSpPr/>
      </dsp:nvSpPr>
      <dsp:spPr>
        <a:xfrm>
          <a:off x="153007" y="3519171"/>
          <a:ext cx="2074545" cy="1224059"/>
        </a:xfrm>
        <a:prstGeom prst="roundRect">
          <a:avLst>
            <a:gd name="adj" fmla="val 1000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6C5159-4DCB-4CC9-9C67-B55022749474}">
      <dsp:nvSpPr>
        <dsp:cNvPr id="0" name=""/>
        <dsp:cNvSpPr/>
      </dsp:nvSpPr>
      <dsp:spPr>
        <a:xfrm>
          <a:off x="0" y="0"/>
          <a:ext cx="11595735" cy="1557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a:t>Point-to-point integration.</a:t>
          </a:r>
          <a:r>
            <a:rPr lang="en-US" sz="2000" b="0" i="0" kern="1200" dirty="0"/>
            <a:t> This is the simplest form of EAI. In it, data is taken from one system, reformatted if necessary, and then ingested by the next system. This type of integration is relatively simple to implement for small workflows and a few applications. However, the platform can quickly grow large and difficult to manage as more applications are added. </a:t>
          </a:r>
          <a:endParaRPr lang="en-IN" sz="2000" kern="1200" dirty="0"/>
        </a:p>
      </dsp:txBody>
      <dsp:txXfrm>
        <a:off x="2474870" y="0"/>
        <a:ext cx="9120864" cy="1557238"/>
      </dsp:txXfrm>
    </dsp:sp>
    <dsp:sp modelId="{2306ABD4-7FF7-4835-A5E3-1D0F1E7C246A}">
      <dsp:nvSpPr>
        <dsp:cNvPr id="0" name=""/>
        <dsp:cNvSpPr/>
      </dsp:nvSpPr>
      <dsp:spPr>
        <a:xfrm>
          <a:off x="148198" y="158196"/>
          <a:ext cx="2334198" cy="124084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FE6E23-DAFE-45FA-A8E9-4D55A67BE84C}">
      <dsp:nvSpPr>
        <dsp:cNvPr id="0" name=""/>
        <dsp:cNvSpPr/>
      </dsp:nvSpPr>
      <dsp:spPr>
        <a:xfrm>
          <a:off x="0" y="1712961"/>
          <a:ext cx="11595735" cy="1557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i="0" kern="1200" dirty="0"/>
            <a:t>Middleware integration.</a:t>
          </a:r>
          <a:r>
            <a:rPr lang="en-US" sz="2000" b="0" i="0" kern="1200" dirty="0"/>
            <a:t> The EAI platform is implemented as an intermediary layer that connects the applications, data and users. Middleware platforms take different approaches to delivering EAI services. For example, a platform might be based on a bus design or hub-and-spoke design, or it might use a technology such as MOM, application server middleware or transaction processing monitors.</a:t>
          </a:r>
          <a:endParaRPr lang="en-IN" sz="2000" kern="1200" dirty="0"/>
        </a:p>
      </dsp:txBody>
      <dsp:txXfrm>
        <a:off x="2474870" y="1712961"/>
        <a:ext cx="9120864" cy="1557238"/>
      </dsp:txXfrm>
    </dsp:sp>
    <dsp:sp modelId="{A255C7A4-8F86-490A-A5AD-C7076350825F}">
      <dsp:nvSpPr>
        <dsp:cNvPr id="0" name=""/>
        <dsp:cNvSpPr/>
      </dsp:nvSpPr>
      <dsp:spPr>
        <a:xfrm>
          <a:off x="168328" y="1871158"/>
          <a:ext cx="2293937" cy="1240844"/>
        </a:xfrm>
        <a:prstGeom prst="roundRect">
          <a:avLst>
            <a:gd name="adj" fmla="val 1000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45000" r="-4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EFC8A9-3A92-4167-BBC0-EC8BA61E4B5F}">
      <dsp:nvSpPr>
        <dsp:cNvPr id="0" name=""/>
        <dsp:cNvSpPr/>
      </dsp:nvSpPr>
      <dsp:spPr>
        <a:xfrm>
          <a:off x="0" y="3425923"/>
          <a:ext cx="11595735" cy="1557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i="0" kern="1200" dirty="0"/>
            <a:t>Hub-and-spoke integration.</a:t>
          </a:r>
          <a:r>
            <a:rPr lang="en-US" sz="2000" b="0" i="0" kern="1200" dirty="0"/>
            <a:t> This approach uses a central component (hub) to facilitate data communications between the participating applications. The hub reformats the data and keeps workflows moving in the event of an application slowdown. Hub-and-spoke integration is faster and more reliable than point-to-point but is more complex to implement and maintain.</a:t>
          </a:r>
          <a:endParaRPr lang="en-IN" sz="2000" kern="1200" dirty="0"/>
        </a:p>
      </dsp:txBody>
      <dsp:txXfrm>
        <a:off x="2474870" y="3425923"/>
        <a:ext cx="9120864" cy="1557238"/>
      </dsp:txXfrm>
    </dsp:sp>
    <dsp:sp modelId="{A28532DC-22E3-4974-A5EE-D950B839DDEC}">
      <dsp:nvSpPr>
        <dsp:cNvPr id="0" name=""/>
        <dsp:cNvSpPr/>
      </dsp:nvSpPr>
      <dsp:spPr>
        <a:xfrm>
          <a:off x="155723" y="3581647"/>
          <a:ext cx="2319147" cy="1245790"/>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6000" b="-4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385908-7CB9-4E0B-9AC9-5ADA444D328B}">
      <dsp:nvSpPr>
        <dsp:cNvPr id="0" name=""/>
        <dsp:cNvSpPr/>
      </dsp:nvSpPr>
      <dsp:spPr>
        <a:xfrm>
          <a:off x="0" y="0"/>
          <a:ext cx="11275695" cy="2177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1" i="0" kern="1200" dirty="0"/>
            <a:t>Bus integration.</a:t>
          </a:r>
          <a:r>
            <a:rPr lang="en-US" sz="2400" b="0" i="0" kern="1200" dirty="0"/>
            <a:t> Also called an ESB, this approach is an evolution of hub-and-spoke design. All participating applications use a set of standards to send and receive data or workflows through the central bus. This allows for quick and easy integration but requires more work during the planning and implementation phases.</a:t>
          </a:r>
          <a:endParaRPr lang="en-IN" sz="2400" kern="1200" dirty="0"/>
        </a:p>
      </dsp:txBody>
      <dsp:txXfrm>
        <a:off x="2472904" y="0"/>
        <a:ext cx="8802790" cy="2177653"/>
      </dsp:txXfrm>
    </dsp:sp>
    <dsp:sp modelId="{CB21FDBB-36CE-49AF-92EF-48DFC149C68C}">
      <dsp:nvSpPr>
        <dsp:cNvPr id="0" name=""/>
        <dsp:cNvSpPr/>
      </dsp:nvSpPr>
      <dsp:spPr>
        <a:xfrm>
          <a:off x="217765" y="217765"/>
          <a:ext cx="2255139" cy="1742122"/>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EB5F7-8175-4608-A4BD-16A3F55B9155}">
      <dsp:nvSpPr>
        <dsp:cNvPr id="0" name=""/>
        <dsp:cNvSpPr/>
      </dsp:nvSpPr>
      <dsp:spPr>
        <a:xfrm>
          <a:off x="278256" y="123865"/>
          <a:ext cx="3246283" cy="33257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softEdge rad="12700"/>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Data Transformation</a:t>
          </a:r>
          <a:r>
            <a:rPr lang="en-US" sz="2000" kern="1200" dirty="0"/>
            <a:t>: One of the primary functions of EAI is to ensure that data from various sources can be harmonized and understood by different applications</a:t>
          </a:r>
          <a:endParaRPr lang="en-IN" sz="2000" kern="1200" dirty="0"/>
        </a:p>
      </dsp:txBody>
      <dsp:txXfrm>
        <a:off x="278256" y="123865"/>
        <a:ext cx="3246283" cy="3325769"/>
      </dsp:txXfrm>
    </dsp:sp>
    <dsp:sp modelId="{AB0BD1FE-7E42-44CC-B43D-18487D01AC96}">
      <dsp:nvSpPr>
        <dsp:cNvPr id="0" name=""/>
        <dsp:cNvSpPr/>
      </dsp:nvSpPr>
      <dsp:spPr>
        <a:xfrm>
          <a:off x="3977842" y="133343"/>
          <a:ext cx="3494108" cy="33257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softEdge rad="31750"/>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Security and Governance :Ensuring the </a:t>
          </a:r>
          <a:r>
            <a:rPr lang="en-US" sz="2000" kern="1200" dirty="0" err="1"/>
            <a:t>Security,compliance</a:t>
          </a:r>
          <a:r>
            <a:rPr lang="en-US" sz="2000" kern="1200" dirty="0"/>
            <a:t> ,and governance of integrated systems is a critical aspect of EAI.</a:t>
          </a:r>
          <a:endParaRPr lang="en-IN" sz="2000" kern="1200" dirty="0"/>
        </a:p>
      </dsp:txBody>
      <dsp:txXfrm>
        <a:off x="3977842" y="133343"/>
        <a:ext cx="3494108" cy="3325769"/>
      </dsp:txXfrm>
    </dsp:sp>
    <dsp:sp modelId="{C6B15C7A-9710-492A-893D-6F41D27F7726}">
      <dsp:nvSpPr>
        <dsp:cNvPr id="0" name=""/>
        <dsp:cNvSpPr/>
      </dsp:nvSpPr>
      <dsp:spPr>
        <a:xfrm>
          <a:off x="7777311" y="55238"/>
          <a:ext cx="3849522" cy="33139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softEdge rad="12700"/>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Message Queuing and Routing</a:t>
          </a:r>
          <a:r>
            <a:rPr lang="en-US" sz="2000" kern="1200" dirty="0"/>
            <a:t>: EAI solutions typically incorporate message queuing and routing mechanisms to manage the flow of data between different systems. Message queues serve as temporary storage for data messages, ensuring reliable delivery and asynchronous communication between applications. </a:t>
          </a:r>
          <a:endParaRPr lang="en-IN" sz="2000" kern="1200" dirty="0"/>
        </a:p>
      </dsp:txBody>
      <dsp:txXfrm>
        <a:off x="7777311" y="55238"/>
        <a:ext cx="3849522" cy="33139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89CC47-9575-45F5-B918-9122A7A66802}">
      <dsp:nvSpPr>
        <dsp:cNvPr id="0" name=""/>
        <dsp:cNvSpPr/>
      </dsp:nvSpPr>
      <dsp:spPr>
        <a:xfrm>
          <a:off x="0" y="151506"/>
          <a:ext cx="4800600" cy="15005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a:t>Reduced data silos.</a:t>
          </a:r>
          <a:r>
            <a:rPr lang="en-US" sz="1500" b="0" i="0" kern="1200"/>
            <a:t> By integrating data across systems, an EAI platform reduces or eliminates data silos. The data is accessible by all systems and users, who now have a unified view of the data no matter what tasks they're trying to perform.</a:t>
          </a:r>
          <a:endParaRPr lang="en-IN" sz="1500" kern="1200"/>
        </a:p>
      </dsp:txBody>
      <dsp:txXfrm>
        <a:off x="73250" y="224756"/>
        <a:ext cx="4654100" cy="1354025"/>
      </dsp:txXfrm>
    </dsp:sp>
    <dsp:sp modelId="{67283E43-ADE9-4E33-809E-CCCAF5852AB0}">
      <dsp:nvSpPr>
        <dsp:cNvPr id="0" name=""/>
        <dsp:cNvSpPr/>
      </dsp:nvSpPr>
      <dsp:spPr>
        <a:xfrm>
          <a:off x="0" y="1695231"/>
          <a:ext cx="4800600" cy="15005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dirty="0"/>
            <a:t>Improved data quality.</a:t>
          </a:r>
          <a:r>
            <a:rPr lang="en-US" sz="1500" b="0" i="0" kern="1200" dirty="0"/>
            <a:t> Data that is integrated through an EAI platform is more accurate and consistent. This improves </a:t>
          </a:r>
          <a:r>
            <a:rPr lang="en-US" sz="1500" b="0" i="0" u="sng" kern="1200" dirty="0">
              <a:hlinkClick xmlns:r="http://schemas.openxmlformats.org/officeDocument/2006/relationships" r:id="rId1"/>
            </a:rPr>
            <a:t>data quality</a:t>
          </a:r>
          <a:r>
            <a:rPr lang="en-US" sz="1500" b="0" i="0" kern="1200" dirty="0"/>
            <a:t> and makes it easier to understand, share and collaborate on the data. The improved data quality also leads to better analytics and more effective decision-making.</a:t>
          </a:r>
          <a:endParaRPr lang="en-IN" sz="1500" kern="1200" dirty="0"/>
        </a:p>
      </dsp:txBody>
      <dsp:txXfrm>
        <a:off x="73250" y="1768481"/>
        <a:ext cx="4654100" cy="1354025"/>
      </dsp:txXfrm>
    </dsp:sp>
    <dsp:sp modelId="{F532D64D-5C21-4AF4-BF05-D31B5199A3E8}">
      <dsp:nvSpPr>
        <dsp:cNvPr id="0" name=""/>
        <dsp:cNvSpPr/>
      </dsp:nvSpPr>
      <dsp:spPr>
        <a:xfrm>
          <a:off x="0" y="3238956"/>
          <a:ext cx="4800600" cy="15005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a:t>Streamlined operations.</a:t>
          </a:r>
          <a:r>
            <a:rPr lang="en-US" sz="1500" b="0" i="0" kern="1200"/>
            <a:t> An EAI platform can integrate an organization's key applications and services, resulting in greater </a:t>
          </a:r>
          <a:r>
            <a:rPr lang="en-US" sz="1500" b="0" i="0" u="sng" kern="1200">
              <a:hlinkClick xmlns:r="http://schemas.openxmlformats.org/officeDocument/2006/relationships" r:id="rId2"/>
            </a:rPr>
            <a:t>operational efficiency</a:t>
          </a:r>
          <a:r>
            <a:rPr lang="en-US" sz="1500" b="0" i="0" kern="1200"/>
            <a:t> and more streamlined business processes. To this end, the platform simplifies workflows, while reducing the time and effort it takes to carry out tasks.</a:t>
          </a:r>
          <a:endParaRPr lang="en-IN" sz="1500" kern="1200"/>
        </a:p>
      </dsp:txBody>
      <dsp:txXfrm>
        <a:off x="73250" y="3312206"/>
        <a:ext cx="4654100" cy="13540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39F9F1-AA9F-4F03-93CD-12D6766DBF9A}">
      <dsp:nvSpPr>
        <dsp:cNvPr id="0" name=""/>
        <dsp:cNvSpPr/>
      </dsp:nvSpPr>
      <dsp:spPr>
        <a:xfrm>
          <a:off x="0" y="130393"/>
          <a:ext cx="4800600" cy="21411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a:t>Improved customer experience.</a:t>
          </a:r>
          <a:r>
            <a:rPr lang="en-US" sz="1500" b="0" i="0" kern="1200"/>
            <a:t> An EAI platform provides a unified view of the data that is accurate, consistent and up to date. The organization's personnel, as well as its customers, have the information they need when they need it, helping to streamline and expedite processes such as sales inquiries, support calls, customer resource management, self-service account updates and other tasks.</a:t>
          </a:r>
          <a:endParaRPr lang="en-IN" sz="1500" kern="1200"/>
        </a:p>
      </dsp:txBody>
      <dsp:txXfrm>
        <a:off x="104520" y="234913"/>
        <a:ext cx="4591560" cy="1932060"/>
      </dsp:txXfrm>
    </dsp:sp>
    <dsp:sp modelId="{05C46FE6-3DA4-4310-B9DE-42B0E3612725}">
      <dsp:nvSpPr>
        <dsp:cNvPr id="0" name=""/>
        <dsp:cNvSpPr/>
      </dsp:nvSpPr>
      <dsp:spPr>
        <a:xfrm>
          <a:off x="0" y="2314694"/>
          <a:ext cx="4800600" cy="21411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a:t>Reduced costs.</a:t>
          </a:r>
          <a:r>
            <a:rPr lang="en-US" sz="1500" b="0" i="0" kern="1200"/>
            <a:t> Because an EAI platform streamlines operations, business processes are more efficient and employees are more productive, both of which can help reduce overall costs. The increased productivity can also lead to new revenue sources because employees have more time to focus on new initiatives. In addition, the ability to integrate legacy systems into the platform can help reduce IT expenditures.</a:t>
          </a:r>
          <a:endParaRPr lang="en-IN" sz="1500" kern="1200"/>
        </a:p>
      </dsp:txBody>
      <dsp:txXfrm>
        <a:off x="104520" y="2419214"/>
        <a:ext cx="4591560" cy="19320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08942E-227B-4C7E-A25E-36B8B148B782}">
      <dsp:nvSpPr>
        <dsp:cNvPr id="0" name=""/>
        <dsp:cNvSpPr/>
      </dsp:nvSpPr>
      <dsp:spPr>
        <a:xfrm>
          <a:off x="0" y="695801"/>
          <a:ext cx="2880360" cy="2880360"/>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F73983-5A32-4D4C-B819-4818C9F0ED48}">
      <dsp:nvSpPr>
        <dsp:cNvPr id="0" name=""/>
        <dsp:cNvSpPr/>
      </dsp:nvSpPr>
      <dsp:spPr>
        <a:xfrm>
          <a:off x="1440180" y="695801"/>
          <a:ext cx="3360420" cy="288036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a:t>Complexity.</a:t>
          </a:r>
          <a:r>
            <a:rPr lang="en-US" sz="1200" b="0" i="0" kern="1200"/>
            <a:t> Applications, services and database systems often vary substantially. Not only can the underlying technologies differ, but also the way in which data is stored, formatted, delivered and presented. Trying to integrate these systems into a unified operation is no small task. It takes time, resources and a fair amount of expertise.</a:t>
          </a:r>
          <a:endParaRPr lang="en-IN" sz="1200" kern="1200"/>
        </a:p>
      </dsp:txBody>
      <dsp:txXfrm>
        <a:off x="1440180" y="695801"/>
        <a:ext cx="3360420" cy="1368171"/>
      </dsp:txXfrm>
    </dsp:sp>
    <dsp:sp modelId="{AFA484E5-2B96-4A0C-81BC-FCA87D4F31AE}">
      <dsp:nvSpPr>
        <dsp:cNvPr id="0" name=""/>
        <dsp:cNvSpPr/>
      </dsp:nvSpPr>
      <dsp:spPr>
        <a:xfrm>
          <a:off x="756094" y="2063972"/>
          <a:ext cx="1368171" cy="1368171"/>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551933-93B7-4449-9A91-8CBFBA1D3A6A}">
      <dsp:nvSpPr>
        <dsp:cNvPr id="0" name=""/>
        <dsp:cNvSpPr/>
      </dsp:nvSpPr>
      <dsp:spPr>
        <a:xfrm>
          <a:off x="1440180" y="2063972"/>
          <a:ext cx="3360420" cy="136817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a:t>Legacy systems.</a:t>
          </a:r>
          <a:r>
            <a:rPr lang="en-US" sz="1200" b="0" i="0" kern="1200"/>
            <a:t> Integrating </a:t>
          </a:r>
          <a:r>
            <a:rPr lang="en-US" sz="1200" b="0" i="0" u="sng" kern="1200">
              <a:hlinkClick xmlns:r="http://schemas.openxmlformats.org/officeDocument/2006/relationships" r:id="rId1"/>
            </a:rPr>
            <a:t>legacy systems</a:t>
          </a:r>
          <a:r>
            <a:rPr lang="en-US" sz="1200" b="0" i="0" kern="1200"/>
            <a:t> with other applications and services can be difficult. Older systems are often incompatible with modern applications or even other legacy systems. The older the legacy systems and greater their number, the more challenges they present.</a:t>
          </a:r>
          <a:endParaRPr lang="en-IN" sz="1200" kern="1200"/>
        </a:p>
      </dsp:txBody>
      <dsp:txXfrm>
        <a:off x="1440180" y="2063972"/>
        <a:ext cx="3360420" cy="136817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3D19-D291-47DF-B4BF-4037846A1811}">
      <dsp:nvSpPr>
        <dsp:cNvPr id="0" name=""/>
        <dsp:cNvSpPr/>
      </dsp:nvSpPr>
      <dsp:spPr>
        <a:xfrm>
          <a:off x="0" y="695801"/>
          <a:ext cx="2880360" cy="2880360"/>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EC363B-DF38-4CE1-A3F0-C8EDA8DC5555}">
      <dsp:nvSpPr>
        <dsp:cNvPr id="0" name=""/>
        <dsp:cNvSpPr/>
      </dsp:nvSpPr>
      <dsp:spPr>
        <a:xfrm>
          <a:off x="1440180" y="695801"/>
          <a:ext cx="3360420" cy="288036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i="0" kern="1200"/>
            <a:t>Scalability.</a:t>
          </a:r>
          <a:r>
            <a:rPr lang="en-US" sz="900" b="0" i="0" kern="1200"/>
            <a:t> Even if all the applications and services can be seamlessly integrated with each other, an EAI platform might still run into problems as data volumes grow and the number of transactions increases. If an organization relies primarily on cloud services, </a:t>
          </a:r>
          <a:r>
            <a:rPr lang="en-US" sz="900" b="0" i="0" u="sng" kern="1200">
              <a:hlinkClick xmlns:r="http://schemas.openxmlformats.org/officeDocument/2006/relationships" r:id="rId1"/>
            </a:rPr>
            <a:t>scalability</a:t>
          </a:r>
          <a:r>
            <a:rPr lang="en-US" sz="900" b="0" i="0" kern="1200"/>
            <a:t> is usually not much of an issue (except in terms of costs). For on-premises systems, however, an EAI platform must be agile enough to accommodate changes in workload and data patterns, otherwise the EAI platform might suffer serious performance degradation.</a:t>
          </a:r>
          <a:endParaRPr lang="en-IN" sz="900" kern="1200"/>
        </a:p>
      </dsp:txBody>
      <dsp:txXfrm>
        <a:off x="1440180" y="695801"/>
        <a:ext cx="3360420" cy="1368171"/>
      </dsp:txXfrm>
    </dsp:sp>
    <dsp:sp modelId="{D2D2733E-947A-4BCB-BCAC-E7FA5AAB0345}">
      <dsp:nvSpPr>
        <dsp:cNvPr id="0" name=""/>
        <dsp:cNvSpPr/>
      </dsp:nvSpPr>
      <dsp:spPr>
        <a:xfrm>
          <a:off x="756094" y="2063972"/>
          <a:ext cx="1368171" cy="1368171"/>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620B71-7C27-4032-976A-6EEF04495793}">
      <dsp:nvSpPr>
        <dsp:cNvPr id="0" name=""/>
        <dsp:cNvSpPr/>
      </dsp:nvSpPr>
      <dsp:spPr>
        <a:xfrm>
          <a:off x="1440180" y="2063972"/>
          <a:ext cx="3360420" cy="136817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i="0" kern="1200"/>
            <a:t>Security risks.</a:t>
          </a:r>
          <a:r>
            <a:rPr lang="en-US" sz="900" b="0" i="0" kern="1200"/>
            <a:t> When implementing an EAI platform, an organization must ensure that the platform includes effective </a:t>
          </a:r>
          <a:r>
            <a:rPr lang="en-US" sz="900" b="0" i="0" u="sng" kern="1200">
              <a:hlinkClick xmlns:r="http://schemas.openxmlformats.org/officeDocument/2006/relationships" r:id="rId2"/>
            </a:rPr>
            <a:t>security</a:t>
          </a:r>
          <a:r>
            <a:rPr lang="en-US" sz="900" b="0" i="0" kern="1200"/>
            <a:t> and </a:t>
          </a:r>
          <a:r>
            <a:rPr lang="en-US" sz="900" b="0" i="0" u="sng" kern="1200">
              <a:hlinkClick xmlns:r="http://schemas.openxmlformats.org/officeDocument/2006/relationships" r:id="rId3"/>
            </a:rPr>
            <a:t>privacy</a:t>
          </a:r>
          <a:r>
            <a:rPr lang="en-US" sz="900" b="0" i="0" kern="1200"/>
            <a:t> protections and adheres to all applicable regulations. Failing to exercise due diligence in any aspect of the platform's implementation can leave serious holes in those protections. As an EAI platform becomes more complex, so too can security and privacy management.</a:t>
          </a:r>
          <a:endParaRPr lang="en-IN" sz="900" kern="1200"/>
        </a:p>
      </dsp:txBody>
      <dsp:txXfrm>
        <a:off x="1440180" y="2063972"/>
        <a:ext cx="3360420" cy="136817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F93605-0C0C-4258-9724-5F2F9BB3BC90}" type="datetimeFigureOut">
              <a:rPr lang="en-US" smtClean="0"/>
              <a:t>6/23/2024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FFE7F-C917-439A-8026-3D301EB5CC28}" type="slidenum">
              <a:rPr lang="en-US" smtClean="0"/>
              <a:t>‹#›</a:t>
            </a:fld>
            <a:endParaRPr lang="en-US"/>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31B3D-E4E3-4A80-AB70-C5564C267266}" type="datetimeFigureOut">
              <a:rPr lang="en-US" smtClean="0"/>
              <a:t>6/23/2024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0B30D-C07A-425B-A90C-BA7BEB191079}" type="slidenum">
              <a:rPr lang="en-US" smtClean="0"/>
              <a:t>‹#›</a:t>
            </a:fld>
            <a:endParaRPr lang="en-US"/>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245434"/>
            <a:ext cx="86868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731795"/>
            <a:ext cx="86868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457200"/>
            <a:ext cx="18288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457200"/>
            <a:ext cx="7955280" cy="5719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18872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6/23/2024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848" y="4242816"/>
            <a:ext cx="8686800" cy="146304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6799" y="5733288"/>
            <a:ext cx="8686800" cy="438912"/>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6/23/2024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CC0096-1860-4642-9CD2-0079EA5E7CD1}" type="datetimeFigureOut">
              <a:rPr lang="en-US" smtClean="0"/>
              <a:t>6/23/2024</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CC0096-1860-4642-9CD2-0079EA5E7CD1}" type="datetimeFigureOut">
              <a:rPr lang="en-US" smtClean="0"/>
              <a:t>6/23/2024</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6/23/2024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0672"/>
            <a:ext cx="4663440" cy="18288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85799" y="457200"/>
            <a:ext cx="5410201" cy="57150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6/23/2024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3099"/>
            <a:ext cx="4663440" cy="1828800"/>
          </a:xfrm>
        </p:spPr>
        <p:txBody>
          <a:bodyPr anchor="b">
            <a:normAutofit/>
          </a:bodyPr>
          <a:lstStyle>
            <a:lvl1pPr>
              <a:defRPr sz="36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1100">
                <a:solidFill>
                  <a:schemeClr val="tx1"/>
                </a:solidFill>
              </a:defRPr>
            </a:lvl1pPr>
          </a:lstStyle>
          <a:p>
            <a:fld id="{37CC0096-1860-4642-9CD2-0079EA5E7CD1}" type="datetimeFigureOut">
              <a:rPr lang="en-US" smtClean="0"/>
              <a:pPr/>
              <a:t>6/23/2024</a:t>
            </a:fld>
            <a:endParaRPr lang="en-US" dirty="0"/>
          </a:p>
        </p:txBody>
      </p:sp>
      <p:sp>
        <p:nvSpPr>
          <p:cNvPr id="5" name="Footer Placeholder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hyperlink" Target="https://pixabay.com/en/thank-you-text-message-note-394180/"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Layout" Target="../diagrams/layout4.xml"/><Relationship Id="rId7" Type="http://schemas.openxmlformats.org/officeDocument/2006/relationships/hyperlink" Target="https://www.techtarget.com/searchapparchitecture/definition/microservices" TargetMode="Externa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microsoft.com/office/2007/relationships/hdphoto" Target="../media/hdphoto1.wdp"/><Relationship Id="rId7" Type="http://schemas.openxmlformats.org/officeDocument/2006/relationships/diagramColors" Target="../diagrams/colors5.xm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diagramQuickStyle" Target="../diagrams/quickStyle5.xml"/><Relationship Id="rId11" Type="http://schemas.openxmlformats.org/officeDocument/2006/relationships/image" Target="../media/image20.jpeg"/><Relationship Id="rId5" Type="http://schemas.openxmlformats.org/officeDocument/2006/relationships/diagramLayout" Target="../diagrams/layout5.xml"/><Relationship Id="rId10" Type="http://schemas.openxmlformats.org/officeDocument/2006/relationships/image" Target="../media/image19.png"/><Relationship Id="rId4" Type="http://schemas.openxmlformats.org/officeDocument/2006/relationships/diagramData" Target="../diagrams/data5.xml"/><Relationship Id="rId9"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9054" y="3965511"/>
            <a:ext cx="10895044" cy="2491279"/>
          </a:xfrm>
        </p:spPr>
        <p:txBody>
          <a:bodyPr>
            <a:normAutofit/>
          </a:bodyPr>
          <a:lstStyle/>
          <a:p>
            <a:r>
              <a:rPr lang="en-US" dirty="0">
                <a:solidFill>
                  <a:schemeClr val="accent4">
                    <a:lumMod val="60000"/>
                    <a:lumOff val="40000"/>
                  </a:schemeClr>
                </a:solidFill>
                <a:latin typeface="Bahnschrift Light SemiCondensed" panose="020B0502040204020203" pitchFamily="34" charset="0"/>
              </a:rPr>
              <a:t>NAME : S.VENNELA</a:t>
            </a:r>
            <a:br>
              <a:rPr lang="en-US" dirty="0">
                <a:solidFill>
                  <a:schemeClr val="accent4">
                    <a:lumMod val="60000"/>
                    <a:lumOff val="40000"/>
                  </a:schemeClr>
                </a:solidFill>
                <a:latin typeface="Bahnschrift Light SemiCondensed" panose="020B0502040204020203" pitchFamily="34" charset="0"/>
              </a:rPr>
            </a:br>
            <a:r>
              <a:rPr lang="en-US" dirty="0">
                <a:solidFill>
                  <a:schemeClr val="accent4">
                    <a:lumMod val="60000"/>
                    <a:lumOff val="40000"/>
                  </a:schemeClr>
                </a:solidFill>
                <a:latin typeface="Bahnschrift Light SemiCondensed" panose="020B0502040204020203" pitchFamily="34" charset="0"/>
              </a:rPr>
              <a:t>ROLL NO. : 22VE1A05R0</a:t>
            </a:r>
            <a:br>
              <a:rPr lang="en-US" dirty="0">
                <a:solidFill>
                  <a:schemeClr val="accent4">
                    <a:lumMod val="60000"/>
                    <a:lumOff val="40000"/>
                  </a:schemeClr>
                </a:solidFill>
                <a:latin typeface="Bahnschrift Light SemiCondensed" panose="020B0502040204020203" pitchFamily="34" charset="0"/>
              </a:rPr>
            </a:br>
            <a:r>
              <a:rPr lang="en-US" dirty="0">
                <a:solidFill>
                  <a:schemeClr val="accent4">
                    <a:lumMod val="60000"/>
                    <a:lumOff val="40000"/>
                  </a:schemeClr>
                </a:solidFill>
                <a:latin typeface="Bahnschrift Light SemiCondensed" panose="020B0502040204020203" pitchFamily="34" charset="0"/>
              </a:rPr>
              <a:t>SUBJECT : SOFTWARE ENGINEERING</a:t>
            </a:r>
          </a:p>
        </p:txBody>
      </p:sp>
    </p:spTree>
    <p:extLst>
      <p:ext uri="{BB962C8B-B14F-4D97-AF65-F5344CB8AC3E}">
        <p14:creationId xmlns:p14="http://schemas.microsoft.com/office/powerpoint/2010/main" val="237011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348" y="5261991"/>
            <a:ext cx="8686800" cy="1463040"/>
          </a:xfrm>
        </p:spPr>
        <p:txBody>
          <a:bodyPr/>
          <a:lstStyle/>
          <a:p>
            <a:r>
              <a:rPr lang="en-US" dirty="0"/>
              <a:t>ENTERPRISE APPLICATION INTEGRATION</a:t>
            </a:r>
          </a:p>
        </p:txBody>
      </p:sp>
      <p:pic>
        <p:nvPicPr>
          <p:cNvPr id="4" name="Picture 2">
            <a:extLst>
              <a:ext uri="{FF2B5EF4-FFF2-40B4-BE49-F238E27FC236}">
                <a16:creationId xmlns:a16="http://schemas.microsoft.com/office/drawing/2014/main" id="{47564451-E5B4-1236-273B-C734F24DB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370311"/>
            <a:ext cx="6134100" cy="460057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DCF6978C-401F-6634-B9AF-A1F018807D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760" y="370311"/>
            <a:ext cx="5120640" cy="460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70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ENTERPRISE APPLICATION INTEGRATION</a:t>
            </a:r>
          </a:p>
        </p:txBody>
      </p:sp>
      <p:graphicFrame>
        <p:nvGraphicFramePr>
          <p:cNvPr id="7" name="Content Placeholder 6">
            <a:extLst>
              <a:ext uri="{FF2B5EF4-FFF2-40B4-BE49-F238E27FC236}">
                <a16:creationId xmlns:a16="http://schemas.microsoft.com/office/drawing/2014/main" id="{3F1B92D8-124A-7FD1-514E-2D88C591A025}"/>
              </a:ext>
            </a:extLst>
          </p:cNvPr>
          <p:cNvGraphicFramePr>
            <a:graphicFrameLocks noGrp="1"/>
          </p:cNvGraphicFramePr>
          <p:nvPr>
            <p:ph sz="half" idx="2"/>
            <p:extLst>
              <p:ext uri="{D42A27DB-BD31-4B8C-83A1-F6EECF244321}">
                <p14:modId xmlns:p14="http://schemas.microsoft.com/office/powerpoint/2010/main" val="628549608"/>
              </p:ext>
            </p:extLst>
          </p:nvPr>
        </p:nvGraphicFramePr>
        <p:xfrm>
          <a:off x="1066800" y="1728887"/>
          <a:ext cx="4800600" cy="4890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7">
            <a:extLst>
              <a:ext uri="{FF2B5EF4-FFF2-40B4-BE49-F238E27FC236}">
                <a16:creationId xmlns:a16="http://schemas.microsoft.com/office/drawing/2014/main" id="{28CE2A72-06D9-93F8-40B9-B56342573530}"/>
              </a:ext>
            </a:extLst>
          </p:cNvPr>
          <p:cNvGraphicFramePr>
            <a:graphicFrameLocks noGrp="1"/>
          </p:cNvGraphicFramePr>
          <p:nvPr>
            <p:ph sz="quarter" idx="4"/>
            <p:extLst>
              <p:ext uri="{D42A27DB-BD31-4B8C-83A1-F6EECF244321}">
                <p14:modId xmlns:p14="http://schemas.microsoft.com/office/powerpoint/2010/main" val="1508482590"/>
              </p:ext>
            </p:extLst>
          </p:nvPr>
        </p:nvGraphicFramePr>
        <p:xfrm>
          <a:off x="6496050" y="1728887"/>
          <a:ext cx="4800600" cy="45861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4329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4F2D5-DC7D-C10F-24F7-36B4641CCC19}"/>
              </a:ext>
            </a:extLst>
          </p:cNvPr>
          <p:cNvSpPr>
            <a:spLocks noGrp="1"/>
          </p:cNvSpPr>
          <p:nvPr>
            <p:ph type="title"/>
          </p:nvPr>
        </p:nvSpPr>
        <p:spPr/>
        <p:txBody>
          <a:bodyPr/>
          <a:lstStyle/>
          <a:p>
            <a:r>
              <a:rPr lang="en-US" dirty="0"/>
              <a:t>DISADVANTAGES OF ENTERPRISE APPLICATION INTEGRATION</a:t>
            </a:r>
            <a:endParaRPr lang="en-IN" dirty="0"/>
          </a:p>
        </p:txBody>
      </p:sp>
      <p:graphicFrame>
        <p:nvGraphicFramePr>
          <p:cNvPr id="5" name="Content Placeholder 4">
            <a:extLst>
              <a:ext uri="{FF2B5EF4-FFF2-40B4-BE49-F238E27FC236}">
                <a16:creationId xmlns:a16="http://schemas.microsoft.com/office/drawing/2014/main" id="{D0DDBDC8-C40D-FDE6-A15E-5E876E375D15}"/>
              </a:ext>
            </a:extLst>
          </p:cNvPr>
          <p:cNvGraphicFramePr>
            <a:graphicFrameLocks noGrp="1"/>
          </p:cNvGraphicFramePr>
          <p:nvPr>
            <p:ph sz="half" idx="1"/>
            <p:extLst>
              <p:ext uri="{D42A27DB-BD31-4B8C-83A1-F6EECF244321}">
                <p14:modId xmlns:p14="http://schemas.microsoft.com/office/powerpoint/2010/main" val="1890939878"/>
              </p:ext>
            </p:extLst>
          </p:nvPr>
        </p:nvGraphicFramePr>
        <p:xfrm>
          <a:off x="1066800" y="1904999"/>
          <a:ext cx="4800600" cy="4271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9EED33BF-C445-C64F-9A45-BBCBCFC16AF0}"/>
              </a:ext>
            </a:extLst>
          </p:cNvPr>
          <p:cNvGraphicFramePr>
            <a:graphicFrameLocks noGrp="1"/>
          </p:cNvGraphicFramePr>
          <p:nvPr>
            <p:ph sz="half" idx="2"/>
            <p:extLst>
              <p:ext uri="{D42A27DB-BD31-4B8C-83A1-F6EECF244321}">
                <p14:modId xmlns:p14="http://schemas.microsoft.com/office/powerpoint/2010/main" val="232417394"/>
              </p:ext>
            </p:extLst>
          </p:nvPr>
        </p:nvGraphicFramePr>
        <p:xfrm>
          <a:off x="6324600" y="1904999"/>
          <a:ext cx="4800600" cy="42719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3382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12192A-FD91-E361-0AB3-29C970E7AE6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22412" y="0"/>
            <a:ext cx="9144000" cy="6858000"/>
          </a:xfrm>
          <a:prstGeom prst="rect">
            <a:avLst/>
          </a:prstGeom>
        </p:spPr>
      </p:pic>
    </p:spTree>
    <p:extLst>
      <p:ext uri="{BB962C8B-B14F-4D97-AF65-F5344CB8AC3E}">
        <p14:creationId xmlns:p14="http://schemas.microsoft.com/office/powerpoint/2010/main" val="3991022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HAVE YOU EVER COME UP SEEING SUCH INSTANCE ?</a:t>
            </a:r>
            <a:endParaRPr lang="en-US" dirty="0"/>
          </a:p>
        </p:txBody>
      </p:sp>
      <p:pic>
        <p:nvPicPr>
          <p:cNvPr id="4" name="Picture 2">
            <a:extLst>
              <a:ext uri="{FF2B5EF4-FFF2-40B4-BE49-F238E27FC236}">
                <a16:creationId xmlns:a16="http://schemas.microsoft.com/office/drawing/2014/main" id="{59DD71B2-F566-687F-D6BA-AA631EA04847}"/>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905000"/>
            <a:ext cx="640080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53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369" y="0"/>
            <a:ext cx="11999167" cy="1188720"/>
          </a:xfrm>
        </p:spPr>
        <p:txBody>
          <a:bodyPr>
            <a:normAutofit/>
          </a:bodyPr>
          <a:lstStyle/>
          <a:p>
            <a:r>
              <a:rPr lang="en-US" sz="3200" dirty="0"/>
              <a:t>INTRODUCTION TO ENTERPRISE APPLICATION INTEGRATION</a:t>
            </a:r>
          </a:p>
        </p:txBody>
      </p:sp>
      <p:graphicFrame>
        <p:nvGraphicFramePr>
          <p:cNvPr id="6" name="Content Placeholder 5" descr="Clustered column chart showing the values of 3 series for 4 categories"/>
          <p:cNvGraphicFramePr>
            <a:graphicFrameLocks noGrp="1"/>
          </p:cNvGraphicFramePr>
          <p:nvPr>
            <p:ph idx="1"/>
            <p:extLst>
              <p:ext uri="{D42A27DB-BD31-4B8C-83A1-F6EECF244321}">
                <p14:modId xmlns:p14="http://schemas.microsoft.com/office/powerpoint/2010/main" val="2750458147"/>
              </p:ext>
            </p:extLst>
          </p:nvPr>
        </p:nvGraphicFramePr>
        <p:xfrm>
          <a:off x="521369" y="2078573"/>
          <a:ext cx="10058400" cy="34533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Diagram 4">
            <a:extLst>
              <a:ext uri="{FF2B5EF4-FFF2-40B4-BE49-F238E27FC236}">
                <a16:creationId xmlns:a16="http://schemas.microsoft.com/office/drawing/2014/main" id="{81AB8EE8-2149-AECA-757B-1AB13358E936}"/>
              </a:ext>
            </a:extLst>
          </p:cNvPr>
          <p:cNvGraphicFramePr/>
          <p:nvPr>
            <p:extLst>
              <p:ext uri="{D42A27DB-BD31-4B8C-83A1-F6EECF244321}">
                <p14:modId xmlns:p14="http://schemas.microsoft.com/office/powerpoint/2010/main" val="645111621"/>
              </p:ext>
            </p:extLst>
          </p:nvPr>
        </p:nvGraphicFramePr>
        <p:xfrm>
          <a:off x="1130969" y="1838810"/>
          <a:ext cx="9448800" cy="40666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573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APPLICATION INTEGRATION</a:t>
            </a:r>
          </a:p>
        </p:txBody>
      </p:sp>
      <p:pic>
        <p:nvPicPr>
          <p:cNvPr id="3074" name="Picture 2">
            <a:extLst>
              <a:ext uri="{FF2B5EF4-FFF2-40B4-BE49-F238E27FC236}">
                <a16:creationId xmlns:a16="http://schemas.microsoft.com/office/drawing/2014/main" id="{0C1DB47C-FDB1-8B9A-FED0-9C899B32C206}"/>
              </a:ext>
            </a:extLst>
          </p:cNvPr>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557212" y="1931193"/>
            <a:ext cx="5233988" cy="42719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43EB918-B868-54F3-30EB-44727983D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00250"/>
            <a:ext cx="609600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50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GOALS OF ENTERPRISE APPLICATION INTEGRATION</a:t>
            </a:r>
          </a:p>
        </p:txBody>
      </p:sp>
      <p:graphicFrame>
        <p:nvGraphicFramePr>
          <p:cNvPr id="12" name="Content Placeholder 11">
            <a:extLst>
              <a:ext uri="{FF2B5EF4-FFF2-40B4-BE49-F238E27FC236}">
                <a16:creationId xmlns:a16="http://schemas.microsoft.com/office/drawing/2014/main" id="{81A5737A-B997-702A-4085-0B7B86003D76}"/>
              </a:ext>
            </a:extLst>
          </p:cNvPr>
          <p:cNvGraphicFramePr>
            <a:graphicFrameLocks noGrp="1"/>
          </p:cNvGraphicFramePr>
          <p:nvPr>
            <p:ph sz="half" idx="2"/>
            <p:extLst>
              <p:ext uri="{D42A27DB-BD31-4B8C-83A1-F6EECF244321}">
                <p14:modId xmlns:p14="http://schemas.microsoft.com/office/powerpoint/2010/main" val="1557887362"/>
              </p:ext>
            </p:extLst>
          </p:nvPr>
        </p:nvGraphicFramePr>
        <p:xfrm>
          <a:off x="352423" y="1672201"/>
          <a:ext cx="10372725" cy="4896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185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ENTERPRISE APPLICATION INTEGRATION</a:t>
            </a:r>
          </a:p>
        </p:txBody>
      </p:sp>
      <p:graphicFrame>
        <p:nvGraphicFramePr>
          <p:cNvPr id="12" name="Content Placeholder 11">
            <a:extLst>
              <a:ext uri="{FF2B5EF4-FFF2-40B4-BE49-F238E27FC236}">
                <a16:creationId xmlns:a16="http://schemas.microsoft.com/office/drawing/2014/main" id="{81A5737A-B997-702A-4085-0B7B86003D76}"/>
              </a:ext>
            </a:extLst>
          </p:cNvPr>
          <p:cNvGraphicFramePr>
            <a:graphicFrameLocks noGrp="1"/>
          </p:cNvGraphicFramePr>
          <p:nvPr>
            <p:ph sz="half" idx="2"/>
            <p:extLst>
              <p:ext uri="{D42A27DB-BD31-4B8C-83A1-F6EECF244321}">
                <p14:modId xmlns:p14="http://schemas.microsoft.com/office/powerpoint/2010/main" val="983224529"/>
              </p:ext>
            </p:extLst>
          </p:nvPr>
        </p:nvGraphicFramePr>
        <p:xfrm>
          <a:off x="352425" y="1646239"/>
          <a:ext cx="11595735" cy="4983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411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ENTERPRISE APPLICATION INTEGRATION</a:t>
            </a:r>
          </a:p>
        </p:txBody>
      </p:sp>
      <p:graphicFrame>
        <p:nvGraphicFramePr>
          <p:cNvPr id="12" name="Content Placeholder 11">
            <a:extLst>
              <a:ext uri="{FF2B5EF4-FFF2-40B4-BE49-F238E27FC236}">
                <a16:creationId xmlns:a16="http://schemas.microsoft.com/office/drawing/2014/main" id="{81A5737A-B997-702A-4085-0B7B86003D76}"/>
              </a:ext>
            </a:extLst>
          </p:cNvPr>
          <p:cNvGraphicFramePr>
            <a:graphicFrameLocks noGrp="1"/>
          </p:cNvGraphicFramePr>
          <p:nvPr>
            <p:ph sz="half" idx="2"/>
            <p:extLst>
              <p:ext uri="{D42A27DB-BD31-4B8C-83A1-F6EECF244321}">
                <p14:modId xmlns:p14="http://schemas.microsoft.com/office/powerpoint/2010/main" val="1409041990"/>
              </p:ext>
            </p:extLst>
          </p:nvPr>
        </p:nvGraphicFramePr>
        <p:xfrm>
          <a:off x="327171" y="1646238"/>
          <a:ext cx="11275695" cy="21776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3" name="Group 12">
            <a:extLst>
              <a:ext uri="{FF2B5EF4-FFF2-40B4-BE49-F238E27FC236}">
                <a16:creationId xmlns:a16="http://schemas.microsoft.com/office/drawing/2014/main" id="{9C21D546-A1B5-1919-7E27-E1786364E7BB}"/>
              </a:ext>
            </a:extLst>
          </p:cNvPr>
          <p:cNvGrpSpPr/>
          <p:nvPr/>
        </p:nvGrpSpPr>
        <p:grpSpPr>
          <a:xfrm>
            <a:off x="327171" y="3976586"/>
            <a:ext cx="11398105" cy="2806643"/>
            <a:chOff x="0" y="2832746"/>
            <a:chExt cx="10487025" cy="858408"/>
          </a:xfrm>
        </p:grpSpPr>
        <p:sp>
          <p:nvSpPr>
            <p:cNvPr id="14" name="Rectangle: Rounded Corners 13">
              <a:extLst>
                <a:ext uri="{FF2B5EF4-FFF2-40B4-BE49-F238E27FC236}">
                  <a16:creationId xmlns:a16="http://schemas.microsoft.com/office/drawing/2014/main" id="{4F94ED80-FDB6-A413-1C82-026F0227DAD2}"/>
                </a:ext>
              </a:extLst>
            </p:cNvPr>
            <p:cNvSpPr/>
            <p:nvPr/>
          </p:nvSpPr>
          <p:spPr>
            <a:xfrm>
              <a:off x="0" y="2832746"/>
              <a:ext cx="10372725" cy="8584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ectangle: Rounded Corners 4">
              <a:extLst>
                <a:ext uri="{FF2B5EF4-FFF2-40B4-BE49-F238E27FC236}">
                  <a16:creationId xmlns:a16="http://schemas.microsoft.com/office/drawing/2014/main" id="{A0CC2177-9BFE-229B-8D5A-21699F5604D7}"/>
                </a:ext>
              </a:extLst>
            </p:cNvPr>
            <p:cNvSpPr txBox="1"/>
            <p:nvPr/>
          </p:nvSpPr>
          <p:spPr>
            <a:xfrm>
              <a:off x="2160385" y="2832746"/>
              <a:ext cx="8326640" cy="8584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l" defTabSz="622300">
                <a:spcBef>
                  <a:spcPct val="0"/>
                </a:spcBef>
                <a:spcAft>
                  <a:spcPct val="35000"/>
                </a:spcAft>
                <a:buNone/>
              </a:pPr>
              <a:r>
                <a:rPr lang="en-US" sz="2400" b="1" i="0" dirty="0">
                  <a:solidFill>
                    <a:schemeClr val="bg1"/>
                  </a:solidFill>
                  <a:effectLst/>
                  <a:latin typeface="Arial" panose="020B0604020202020204" pitchFamily="34" charset="0"/>
                </a:rPr>
                <a:t>Microservices.</a:t>
              </a:r>
              <a:r>
                <a:rPr lang="en-US" sz="2400" b="0" i="0" dirty="0">
                  <a:solidFill>
                    <a:schemeClr val="bg1"/>
                  </a:solidFill>
                  <a:effectLst/>
                  <a:latin typeface="Arial" panose="020B0604020202020204" pitchFamily="34" charset="0"/>
                </a:rPr>
                <a:t> An EAI platform can be implemented through </a:t>
              </a:r>
              <a:r>
                <a:rPr lang="en-US" sz="2400" b="0" i="0" u="sng" dirty="0">
                  <a:solidFill>
                    <a:schemeClr val="bg1"/>
                  </a:solidFill>
                  <a:effectLst/>
                  <a:latin typeface="Arial" panose="020B0604020202020204" pitchFamily="34" charset="0"/>
                  <a:hlinkClick r:id="rId7">
                    <a:extLst>
                      <a:ext uri="{A12FA001-AC4F-418D-AE19-62706E023703}">
                        <ahyp:hlinkClr xmlns:ahyp="http://schemas.microsoft.com/office/drawing/2018/hyperlinkcolor" val="tx"/>
                      </a:ext>
                    </a:extLst>
                  </a:hlinkClick>
                </a:rPr>
                <a:t>microservices</a:t>
              </a:r>
              <a:r>
                <a:rPr lang="en-US" sz="2400" b="0" i="0" dirty="0">
                  <a:solidFill>
                    <a:schemeClr val="bg1"/>
                  </a:solidFill>
                  <a:effectLst/>
                  <a:latin typeface="Arial" panose="020B0604020202020204" pitchFamily="34" charset="0"/>
                </a:rPr>
                <a:t>, which are small, lightweight applications that each serve a specific purpose. The microservices can be created as serverless functions or as dedicated apps. To integrate with the various systems, they use APIs and industry-standard protocols. Microservices can also be easily deployed as cloud workloads</a:t>
              </a:r>
              <a:endParaRPr lang="en-IN" sz="2400" kern="1200" dirty="0">
                <a:solidFill>
                  <a:schemeClr val="bg1"/>
                </a:solidFill>
              </a:endParaRPr>
            </a:p>
          </p:txBody>
        </p:sp>
      </p:grpSp>
      <p:pic>
        <p:nvPicPr>
          <p:cNvPr id="4102" name="Picture 6">
            <a:extLst>
              <a:ext uri="{FF2B5EF4-FFF2-40B4-BE49-F238E27FC236}">
                <a16:creationId xmlns:a16="http://schemas.microsoft.com/office/drawing/2014/main" id="{3532031E-925C-CE3F-4623-210B8A4329C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1401" y="4194903"/>
            <a:ext cx="2223843" cy="2370007"/>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17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10064ECD-18F8-5DBF-72E0-51BF0B3CBF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 y="335280"/>
            <a:ext cx="5425440" cy="615696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9B2BF386-B775-582B-0EB7-EA7BCF67F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9320" y="335280"/>
            <a:ext cx="6004560" cy="615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23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extLst>
              <a:ext uri="{BEBA8EAE-BF5A-486C-A8C5-ECC9F3942E4B}">
                <a14:imgProps xmlns:a14="http://schemas.microsoft.com/office/drawing/2010/main">
                  <a14:imgLayer r:embed="rId3">
                    <a14:imgEffect>
                      <a14:artisticBlur radius="18"/>
                    </a14:imgEffect>
                  </a14:imgLayer>
                </a14:imgProps>
              </a:ext>
            </a:extLst>
          </a:blip>
          <a:srcRect/>
          <a:stretch>
            <a:fillRect/>
          </a:stretch>
        </a:blip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47A4BAE-AB84-40B5-9C17-2FE008F228AB}"/>
              </a:ext>
            </a:extLst>
          </p:cNvPr>
          <p:cNvGraphicFramePr/>
          <p:nvPr>
            <p:extLst>
              <p:ext uri="{D42A27DB-BD31-4B8C-83A1-F6EECF244321}">
                <p14:modId xmlns:p14="http://schemas.microsoft.com/office/powerpoint/2010/main" val="2824252099"/>
              </p:ext>
            </p:extLst>
          </p:nvPr>
        </p:nvGraphicFramePr>
        <p:xfrm>
          <a:off x="-79375" y="431271"/>
          <a:ext cx="11703050" cy="59954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6DF6C843-9813-B989-3F6C-5F0B27A170E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7649" y="3978053"/>
            <a:ext cx="3276601" cy="2546571"/>
          </a:xfrm>
          <a:prstGeom prst="rect">
            <a:avLst/>
          </a:prstGeom>
        </p:spPr>
      </p:pic>
      <p:pic>
        <p:nvPicPr>
          <p:cNvPr id="6" name="Picture 5">
            <a:extLst>
              <a:ext uri="{FF2B5EF4-FFF2-40B4-BE49-F238E27FC236}">
                <a16:creationId xmlns:a16="http://schemas.microsoft.com/office/drawing/2014/main" id="{5F9A2EAE-8544-9099-781B-D77EF59F977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18492" y="3978053"/>
            <a:ext cx="2841120" cy="2679922"/>
          </a:xfrm>
          <a:prstGeom prst="rect">
            <a:avLst/>
          </a:prstGeom>
        </p:spPr>
      </p:pic>
      <p:pic>
        <p:nvPicPr>
          <p:cNvPr id="8" name="Picture 7">
            <a:extLst>
              <a:ext uri="{FF2B5EF4-FFF2-40B4-BE49-F238E27FC236}">
                <a16:creationId xmlns:a16="http://schemas.microsoft.com/office/drawing/2014/main" id="{AB600413-DEDD-F054-D645-61F01C3D1D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33142" y="3955939"/>
            <a:ext cx="3892133" cy="2724150"/>
          </a:xfrm>
          <a:prstGeom prst="rect">
            <a:avLst/>
          </a:prstGeom>
        </p:spPr>
      </p:pic>
      <p:sp>
        <p:nvSpPr>
          <p:cNvPr id="9" name="TextBox 8">
            <a:extLst>
              <a:ext uri="{FF2B5EF4-FFF2-40B4-BE49-F238E27FC236}">
                <a16:creationId xmlns:a16="http://schemas.microsoft.com/office/drawing/2014/main" id="{A41ED946-2CDA-054F-661B-6A939E5FEEDD}"/>
              </a:ext>
            </a:extLst>
          </p:cNvPr>
          <p:cNvSpPr txBox="1"/>
          <p:nvPr/>
        </p:nvSpPr>
        <p:spPr>
          <a:xfrm>
            <a:off x="162142" y="25511"/>
            <a:ext cx="8991600" cy="523220"/>
          </a:xfrm>
          <a:prstGeom prst="rect">
            <a:avLst/>
          </a:prstGeom>
          <a:noFill/>
        </p:spPr>
        <p:txBody>
          <a:bodyPr wrap="square" rtlCol="0">
            <a:spAutoFit/>
          </a:bodyPr>
          <a:lstStyle/>
          <a:p>
            <a:r>
              <a:rPr lang="en-US" sz="2800" dirty="0">
                <a:solidFill>
                  <a:schemeClr val="accent1"/>
                </a:solidFill>
              </a:rPr>
              <a:t>ENTERPRISE APPLICATION INTEGRATION</a:t>
            </a:r>
            <a:endParaRPr lang="en-IN" sz="2800" dirty="0">
              <a:solidFill>
                <a:schemeClr val="accent1"/>
              </a:solidFill>
            </a:endParaRPr>
          </a:p>
        </p:txBody>
      </p:sp>
    </p:spTree>
    <p:extLst>
      <p:ext uri="{BB962C8B-B14F-4D97-AF65-F5344CB8AC3E}">
        <p14:creationId xmlns:p14="http://schemas.microsoft.com/office/powerpoint/2010/main" val="389178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rry Blossom 16x9">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17.potx" id="{A8D831F9-2DA4-4700-B230-431725864604}" vid="{ED9A2A59-32A4-4461-8593-D9E87F204B18}"/>
    </a:ext>
  </a:ext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Cherry blossom nature presentation (widescreen)</Template>
  <TotalTime>166</TotalTime>
  <Words>1325</Words>
  <Application>Microsoft Office PowerPoint</Application>
  <PresentationFormat>Widescreen</PresentationFormat>
  <Paragraphs>32</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Bahnschrift Light SemiCondensed</vt:lpstr>
      <vt:lpstr>Cambria</vt:lpstr>
      <vt:lpstr>Cherry Blossom 16x9</vt:lpstr>
      <vt:lpstr>NAME : S.VENNELA ROLL NO. : 22VE1A05R0 SUBJECT : SOFTWARE ENGINEERING</vt:lpstr>
      <vt:lpstr>HAVE YOU EVER COME UP SEEING SUCH INSTANCE ?</vt:lpstr>
      <vt:lpstr>INTRODUCTION TO ENTERPRISE APPLICATION INTEGRATION</vt:lpstr>
      <vt:lpstr>ENTERPRISE APPLICATION INTEGRATION</vt:lpstr>
      <vt:lpstr>GOALS OF ENTERPRISE APPLICATION INTEGRATION</vt:lpstr>
      <vt:lpstr>TYPES OF ENTERPRISE APPLICATION INTEGRATION</vt:lpstr>
      <vt:lpstr>TYPES OF ENTERPRISE APPLICATION INTEGRATION</vt:lpstr>
      <vt:lpstr>PowerPoint Presentation</vt:lpstr>
      <vt:lpstr>PowerPoint Presentation</vt:lpstr>
      <vt:lpstr>ENTERPRISE APPLICATION INTEGRATION</vt:lpstr>
      <vt:lpstr>ADVANTAGES OF ENTERPRISE APPLICATION INTEGRATION</vt:lpstr>
      <vt:lpstr>DISADVANTAGES OF ENTERPRISE APPLICATION INTEGRATION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 S.VENNELA ROLL NO. : 22VE1A05R0 SUBJECT : SOFTWARE ENGINEERING</dc:title>
  <dc:creator>MAHENDER</dc:creator>
  <cp:lastModifiedBy>MAHENDER</cp:lastModifiedBy>
  <cp:revision>7</cp:revision>
  <dcterms:created xsi:type="dcterms:W3CDTF">2024-06-11T13:28:45Z</dcterms:created>
  <dcterms:modified xsi:type="dcterms:W3CDTF">2024-06-23T17:24:51Z</dcterms:modified>
</cp:coreProperties>
</file>